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2" r:id="rId2"/>
    <p:sldId id="336" r:id="rId3"/>
    <p:sldId id="337" r:id="rId4"/>
    <p:sldId id="263" r:id="rId5"/>
    <p:sldId id="260" r:id="rId6"/>
    <p:sldId id="261" r:id="rId7"/>
    <p:sldId id="256" r:id="rId8"/>
    <p:sldId id="257" r:id="rId9"/>
    <p:sldId id="338" r:id="rId10"/>
    <p:sldId id="339" r:id="rId11"/>
    <p:sldId id="258" r:id="rId12"/>
    <p:sldId id="308" r:id="rId13"/>
    <p:sldId id="274" r:id="rId14"/>
    <p:sldId id="259" r:id="rId15"/>
    <p:sldId id="330" r:id="rId16"/>
    <p:sldId id="331" r:id="rId17"/>
    <p:sldId id="332" r:id="rId18"/>
    <p:sldId id="340" r:id="rId19"/>
    <p:sldId id="264" r:id="rId20"/>
    <p:sldId id="341" r:id="rId21"/>
    <p:sldId id="342" r:id="rId22"/>
    <p:sldId id="266" r:id="rId23"/>
    <p:sldId id="268" r:id="rId24"/>
    <p:sldId id="349" r:id="rId25"/>
    <p:sldId id="333" r:id="rId26"/>
    <p:sldId id="269" r:id="rId27"/>
    <p:sldId id="267" r:id="rId28"/>
    <p:sldId id="310" r:id="rId29"/>
    <p:sldId id="311" r:id="rId30"/>
    <p:sldId id="312" r:id="rId31"/>
    <p:sldId id="313" r:id="rId32"/>
    <p:sldId id="314" r:id="rId33"/>
    <p:sldId id="344" r:id="rId34"/>
    <p:sldId id="345" r:id="rId35"/>
    <p:sldId id="315" r:id="rId36"/>
    <p:sldId id="347" r:id="rId37"/>
    <p:sldId id="316" r:id="rId38"/>
    <p:sldId id="317" r:id="rId39"/>
    <p:sldId id="318" r:id="rId40"/>
    <p:sldId id="319" r:id="rId41"/>
    <p:sldId id="320" r:id="rId42"/>
    <p:sldId id="321" r:id="rId43"/>
    <p:sldId id="322" r:id="rId44"/>
    <p:sldId id="348" r:id="rId45"/>
    <p:sldId id="325" r:id="rId46"/>
    <p:sldId id="350" r:id="rId47"/>
    <p:sldId id="326" r:id="rId48"/>
    <p:sldId id="323" r:id="rId49"/>
    <p:sldId id="327" r:id="rId50"/>
    <p:sldId id="328" r:id="rId51"/>
    <p:sldId id="329"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2880">
          <p15:clr>
            <a:srgbClr val="A4A3A4"/>
          </p15:clr>
        </p15:guide>
        <p15:guide id="3" orient="horz" pos="3528" userDrawn="1">
          <p15:clr>
            <a:srgbClr val="A4A3A4"/>
          </p15:clr>
        </p15:guide>
        <p15:guide id="4" orient="horz" pos="21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0033CC"/>
    <a:srgbClr val="3333FF"/>
    <a:srgbClr val="0066FF"/>
    <a:srgbClr val="CC3399"/>
    <a:srgbClr val="009999"/>
    <a:srgbClr val="6600CC"/>
    <a:srgbClr val="0066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40" autoAdjust="0"/>
  </p:normalViewPr>
  <p:slideViewPr>
    <p:cSldViewPr snapToGrid="0">
      <p:cViewPr varScale="1">
        <p:scale>
          <a:sx n="126" d="100"/>
          <a:sy n="126" d="100"/>
        </p:scale>
        <p:origin x="2046" y="126"/>
      </p:cViewPr>
      <p:guideLst>
        <p:guide orient="horz" pos="3624"/>
        <p:guide pos="2880"/>
        <p:guide orient="horz" pos="3528"/>
        <p:guide orient="horz" pos="218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2AAD5-024E-4DAC-BA99-1D6C5727FDDA}"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86EEE-FA96-4358-8FC5-B59660C1EC92}" type="slidenum">
              <a:rPr lang="en-US" smtClean="0"/>
              <a:t>‹#›</a:t>
            </a:fld>
            <a:endParaRPr lang="en-US"/>
          </a:p>
        </p:txBody>
      </p:sp>
    </p:spTree>
    <p:extLst>
      <p:ext uri="{BB962C8B-B14F-4D97-AF65-F5344CB8AC3E}">
        <p14:creationId xmlns:p14="http://schemas.microsoft.com/office/powerpoint/2010/main" val="99953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y.com/academy/lesson/hydrophilic-definition-interaction-quiz.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86EEE-FA96-4358-8FC5-B59660C1EC92}" type="slidenum">
              <a:rPr lang="en-US" smtClean="0"/>
              <a:t>1</a:t>
            </a:fld>
            <a:endParaRPr lang="en-US"/>
          </a:p>
        </p:txBody>
      </p:sp>
    </p:spTree>
    <p:extLst>
      <p:ext uri="{BB962C8B-B14F-4D97-AF65-F5344CB8AC3E}">
        <p14:creationId xmlns:p14="http://schemas.microsoft.com/office/powerpoint/2010/main" val="413773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channel opening like this:  when channel opens then the electrical and chemical drives are then pushing the cell to get to that ion’s equilibrium potential.  Let’s think of Na+ channels.  The typical Na+ equilibrium potential is +65 mV.  That means only when the cell gets to +65 mV will there no longer be any net flow of Na+ ions.  Normal neuronal membrane potential is around -60 mV.  So when the Na+ channels open – the Na+ drive is trying to get to +65 mV – that is a long way away – so there is a strong or large driving force.  And because the conductance of the channel is fixed (unchanging due to molecular structure), the flow rate or current will also be large.</a:t>
            </a:r>
          </a:p>
        </p:txBody>
      </p:sp>
      <p:sp>
        <p:nvSpPr>
          <p:cNvPr id="4" name="Slide Number Placeholder 3"/>
          <p:cNvSpPr>
            <a:spLocks noGrp="1"/>
          </p:cNvSpPr>
          <p:nvPr>
            <p:ph type="sldNum" sz="quarter" idx="5"/>
          </p:nvPr>
        </p:nvSpPr>
        <p:spPr/>
        <p:txBody>
          <a:bodyPr/>
          <a:lstStyle/>
          <a:p>
            <a:fld id="{35D86EEE-FA96-4358-8FC5-B59660C1EC92}" type="slidenum">
              <a:rPr lang="en-US" smtClean="0"/>
              <a:t>22</a:t>
            </a:fld>
            <a:endParaRPr lang="en-US"/>
          </a:p>
        </p:txBody>
      </p:sp>
    </p:spTree>
    <p:extLst>
      <p:ext uri="{BB962C8B-B14F-4D97-AF65-F5344CB8AC3E}">
        <p14:creationId xmlns:p14="http://schemas.microsoft.com/office/powerpoint/2010/main" val="162144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is just an example comparing</a:t>
            </a:r>
            <a:r>
              <a:rPr lang="en-US" baseline="0" dirty="0"/>
              <a:t> an electrical schematic to the same diagram for water.</a:t>
            </a:r>
          </a:p>
          <a:p>
            <a:endParaRPr lang="en-US" baseline="0" dirty="0"/>
          </a:p>
          <a:p>
            <a:r>
              <a:rPr lang="en-US" baseline="0" dirty="0" err="1"/>
              <a:t>Poiseuille</a:t>
            </a:r>
            <a:r>
              <a:rPr lang="en-US" baseline="0" dirty="0"/>
              <a:t> = </a:t>
            </a:r>
            <a:r>
              <a:rPr lang="en-US" baseline="0" dirty="0" err="1"/>
              <a:t>Pwaa-zuh-ee</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23</a:t>
            </a:fld>
            <a:endParaRPr lang="en-US"/>
          </a:p>
        </p:txBody>
      </p:sp>
    </p:spTree>
    <p:extLst>
      <p:ext uri="{BB962C8B-B14F-4D97-AF65-F5344CB8AC3E}">
        <p14:creationId xmlns:p14="http://schemas.microsoft.com/office/powerpoint/2010/main" val="202155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or </a:t>
            </a:r>
            <a:r>
              <a:rPr lang="en-US" dirty="0" err="1"/>
              <a:t>ohmic</a:t>
            </a:r>
            <a:r>
              <a:rPr lang="en-US" baseline="0" dirty="0"/>
              <a:t> relationship for this channel.</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27</a:t>
            </a:fld>
            <a:endParaRPr lang="en-US"/>
          </a:p>
        </p:txBody>
      </p:sp>
    </p:spTree>
    <p:extLst>
      <p:ext uri="{BB962C8B-B14F-4D97-AF65-F5344CB8AC3E}">
        <p14:creationId xmlns:p14="http://schemas.microsoft.com/office/powerpoint/2010/main" val="125545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29</a:t>
            </a:fld>
            <a:endParaRPr lang="en-US"/>
          </a:p>
        </p:txBody>
      </p:sp>
    </p:spTree>
    <p:extLst>
      <p:ext uri="{BB962C8B-B14F-4D97-AF65-F5344CB8AC3E}">
        <p14:creationId xmlns:p14="http://schemas.microsoft.com/office/powerpoint/2010/main" val="299954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negative membrane potentials the K+</a:t>
            </a:r>
            <a:r>
              <a:rPr lang="en-US" baseline="0" dirty="0"/>
              <a:t> wants to flow out of the cell.</a:t>
            </a:r>
          </a:p>
          <a:p>
            <a:endParaRPr lang="en-US" baseline="0" dirty="0"/>
          </a:p>
          <a:p>
            <a:r>
              <a:rPr lang="en-US" sz="1200" dirty="0"/>
              <a:t>Whole-cell current recordings of K</a:t>
            </a:r>
            <a:r>
              <a:rPr lang="en-US" sz="1200" baseline="-25000" dirty="0"/>
              <a:t>ir</a:t>
            </a:r>
            <a:r>
              <a:rPr lang="en-US" sz="1200" dirty="0"/>
              <a:t>2 inwardly-rectifying potassium channels expressed in an HEK293 cell. (This is a strongly inwardly rectifying current. Downward deflections are inward currents, upward deflections outward currents, and the x-axis is time in seconds.) There are 13 responses superimposed in this image. The bottom-most trace is current elicited by a voltage step to negative 60mV, and the top-most to positive 60mV, relative to the resting potential, which is close to the K</a:t>
            </a:r>
            <a:r>
              <a:rPr lang="en-US" sz="1200" baseline="30000" dirty="0"/>
              <a:t>+</a:t>
            </a:r>
            <a:r>
              <a:rPr lang="en-US" sz="1200" dirty="0"/>
              <a:t> reversal potential in this experimental system. Other traces are in 10mV increments between the two.</a:t>
            </a:r>
          </a:p>
          <a:p>
            <a:r>
              <a:rPr lang="en-US" sz="1200" dirty="0"/>
              <a:t>The phenomenon of inward rectification of </a:t>
            </a:r>
            <a:r>
              <a:rPr lang="en-US" sz="1200" dirty="0" err="1"/>
              <a:t>K</a:t>
            </a:r>
            <a:r>
              <a:rPr lang="en-US" sz="1200" baseline="-25000" dirty="0" err="1"/>
              <a:t>ir</a:t>
            </a:r>
            <a:r>
              <a:rPr lang="en-US" sz="1200" dirty="0"/>
              <a:t> channels is the result of high-affinity block by endogenous polyamines, namely spermine, as well as magnesium ions, that plug the channel pore at positive potentials, resulting in a decrease in outward currents. This voltage-dependent block by polyamines results in efficient conduction of current only in the inward direction. While the principal idea of polyamine block is understood, the specific mechanisms are still controversial.</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30</a:t>
            </a:fld>
            <a:endParaRPr lang="en-US"/>
          </a:p>
        </p:txBody>
      </p:sp>
    </p:spTree>
    <p:extLst>
      <p:ext uri="{BB962C8B-B14F-4D97-AF65-F5344CB8AC3E}">
        <p14:creationId xmlns:p14="http://schemas.microsoft.com/office/powerpoint/2010/main" val="32350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convention, we set the outside to zero mV.  Note</a:t>
            </a:r>
            <a:r>
              <a:rPr lang="en-US" baseline="0" dirty="0"/>
              <a:t> that because the direction of current is defined as the direction of net movement of positive charge, if you are talking about the chloride ion moving into the cell, that is an outward current (because chloride is negative).</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31</a:t>
            </a:fld>
            <a:endParaRPr lang="en-US"/>
          </a:p>
        </p:txBody>
      </p:sp>
    </p:spTree>
    <p:extLst>
      <p:ext uri="{BB962C8B-B14F-4D97-AF65-F5344CB8AC3E}">
        <p14:creationId xmlns:p14="http://schemas.microsoft.com/office/powerpoint/2010/main" val="4186770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action potential</a:t>
            </a:r>
            <a:r>
              <a:rPr lang="en-US" baseline="0" dirty="0"/>
              <a:t> is an active change in membrane potential versus passive electrotonic depolarizations.</a:t>
            </a:r>
          </a:p>
          <a:p>
            <a:r>
              <a:rPr lang="en-US" baseline="0" dirty="0" err="1"/>
              <a:t>Hyperpolarizations</a:t>
            </a:r>
            <a:r>
              <a:rPr lang="en-US" baseline="0" dirty="0"/>
              <a:t> are purely passive.</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32</a:t>
            </a:fld>
            <a:endParaRPr lang="en-US"/>
          </a:p>
        </p:txBody>
      </p:sp>
    </p:spTree>
    <p:extLst>
      <p:ext uri="{BB962C8B-B14F-4D97-AF65-F5344CB8AC3E}">
        <p14:creationId xmlns:p14="http://schemas.microsoft.com/office/powerpoint/2010/main" val="250350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glial cell</a:t>
            </a:r>
            <a:r>
              <a:rPr lang="en-US" baseline="0" dirty="0"/>
              <a:t> only K+ channels are open at rest.  So only the K+ ion can flow.</a:t>
            </a:r>
          </a:p>
          <a:p>
            <a:r>
              <a:rPr lang="en-US" baseline="0" dirty="0"/>
              <a:t>Because there is more K+ inside than outside, the chemical or concentration gradient is pushing K+ outside (diffusional forces attempt to equalize K+ on either side of membrane).</a:t>
            </a:r>
          </a:p>
          <a:p>
            <a:endParaRPr lang="en-US" baseline="0" dirty="0"/>
          </a:p>
          <a:p>
            <a:r>
              <a:rPr lang="en-US" baseline="0" dirty="0"/>
              <a:t>BUT the as K+ leaves, the inside becomes more negative.  Because the inside is negative, it will attract positive ions, thus the K+ electrical gradient is driving K+ inside the cell.</a:t>
            </a:r>
          </a:p>
          <a:p>
            <a:endParaRPr lang="en-US" baseline="0" dirty="0"/>
          </a:p>
          <a:p>
            <a:r>
              <a:rPr lang="en-US" baseline="0" dirty="0"/>
              <a:t>Each ion is subject to these two forces (note that they will be different for each ion).</a:t>
            </a:r>
          </a:p>
          <a:p>
            <a:endParaRPr lang="en-US" baseline="0" dirty="0"/>
          </a:p>
          <a:p>
            <a:r>
              <a:rPr lang="en-US" baseline="0" dirty="0"/>
              <a:t>Eventually the outward movement of K+ (driven by concentration gradient) is equal to inward movement of K+ (driven by electrical gradient).  At this point there is no longer any net movement of K+ ions.  SO the K+ ions are at equilibrium.  The membrane potential at which this occurs is the equilibrium potential for that ion.  Since at rest the cell is only permeable to K+ ions, then the resting membrane potential will be the potassium equilibrium potential.</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37</a:t>
            </a:fld>
            <a:endParaRPr lang="en-US"/>
          </a:p>
        </p:txBody>
      </p:sp>
    </p:spTree>
    <p:extLst>
      <p:ext uri="{BB962C8B-B14F-4D97-AF65-F5344CB8AC3E}">
        <p14:creationId xmlns:p14="http://schemas.microsoft.com/office/powerpoint/2010/main" val="408984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know the following, but if you are interested, in where the gas constant comes from:</a:t>
            </a:r>
          </a:p>
          <a:p>
            <a:r>
              <a:rPr lang="en-US" dirty="0"/>
              <a:t>The pressure, volume, amount of substance, and temperature of a gas are related according to the following equation, known as the universal gas equation: </a:t>
            </a:r>
          </a:p>
          <a:p>
            <a:r>
              <a:rPr lang="en-US" i="1" dirty="0"/>
              <a:t>PV</a:t>
            </a:r>
            <a:r>
              <a:rPr lang="en-US" dirty="0"/>
              <a:t> = </a:t>
            </a:r>
            <a:r>
              <a:rPr lang="en-US" i="1" dirty="0"/>
              <a:t>NRT</a:t>
            </a:r>
            <a:r>
              <a:rPr lang="en-US" dirty="0"/>
              <a:t> </a:t>
            </a:r>
          </a:p>
          <a:p>
            <a:r>
              <a:rPr lang="en-US" u="none" dirty="0"/>
              <a:t>where </a:t>
            </a:r>
            <a:r>
              <a:rPr lang="en-US" i="1" u="none" dirty="0"/>
              <a:t>P</a:t>
            </a:r>
            <a:r>
              <a:rPr lang="en-US" u="none" dirty="0"/>
              <a:t> represents the pressure in pascals, </a:t>
            </a:r>
            <a:r>
              <a:rPr lang="en-US" i="1" u="none" dirty="0"/>
              <a:t>V</a:t>
            </a:r>
            <a:r>
              <a:rPr lang="en-US" u="none" dirty="0"/>
              <a:t> represents the volume</a:t>
            </a:r>
            <a:r>
              <a:rPr lang="en-US" u="none" baseline="0" dirty="0"/>
              <a:t> </a:t>
            </a:r>
            <a:r>
              <a:rPr lang="en-US" u="none" dirty="0"/>
              <a:t>in meters cubed, </a:t>
            </a:r>
            <a:r>
              <a:rPr lang="en-US" i="1" u="none" dirty="0"/>
              <a:t>N</a:t>
            </a:r>
            <a:r>
              <a:rPr lang="en-US" u="none" dirty="0"/>
              <a:t> represents the amount of substance in moles, and </a:t>
            </a:r>
            <a:r>
              <a:rPr lang="en-US" i="1" u="none" dirty="0"/>
              <a:t>T</a:t>
            </a:r>
            <a:r>
              <a:rPr lang="en-US" u="none" dirty="0"/>
              <a:t> represents the absolute temperature in kelvins. </a:t>
            </a:r>
          </a:p>
          <a:p>
            <a:r>
              <a:rPr lang="en-US" dirty="0"/>
              <a:t>In terms of the pressure, volume, amount of substance, and temperature, the gas constant is equal to: </a:t>
            </a:r>
          </a:p>
          <a:p>
            <a:r>
              <a:rPr lang="en-US" i="1" dirty="0"/>
              <a:t>R</a:t>
            </a:r>
            <a:r>
              <a:rPr lang="en-US" dirty="0"/>
              <a:t> = (</a:t>
            </a:r>
            <a:r>
              <a:rPr lang="en-US" i="1" dirty="0"/>
              <a:t>PV</a:t>
            </a:r>
            <a:r>
              <a:rPr lang="en-US" dirty="0"/>
              <a:t>) / (</a:t>
            </a:r>
            <a:r>
              <a:rPr lang="en-US" i="1" dirty="0"/>
              <a:t>NT</a:t>
            </a:r>
            <a:r>
              <a:rPr lang="en-US" dirty="0"/>
              <a:t>) </a:t>
            </a:r>
          </a:p>
          <a:p>
            <a:r>
              <a:rPr lang="en-US" dirty="0"/>
              <a:t>The gas constant has been found, by experiment, to have a value of approximately 8.3145 joules per kelvin per mole (J · K</a:t>
            </a:r>
            <a:r>
              <a:rPr lang="en-US" baseline="30000" dirty="0"/>
              <a:t>-1</a:t>
            </a:r>
            <a:r>
              <a:rPr lang="en-US" dirty="0"/>
              <a:t> · mol</a:t>
            </a:r>
            <a:r>
              <a:rPr lang="en-US" baseline="30000" dirty="0"/>
              <a:t>-1</a:t>
            </a:r>
            <a:r>
              <a:rPr lang="en-US" dirty="0"/>
              <a:t>). </a:t>
            </a:r>
          </a:p>
          <a:p>
            <a:r>
              <a:rPr lang="en-US" dirty="0"/>
              <a:t>Faraday's constant converts quantity of moles to quantity of charge for a univalent ion.</a:t>
            </a:r>
          </a:p>
          <a:p>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39</a:t>
            </a:fld>
            <a:endParaRPr lang="en-US"/>
          </a:p>
        </p:txBody>
      </p:sp>
    </p:spTree>
    <p:extLst>
      <p:ext uri="{BB962C8B-B14F-4D97-AF65-F5344CB8AC3E}">
        <p14:creationId xmlns:p14="http://schemas.microsoft.com/office/powerpoint/2010/main" val="3243810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 cell with only K+ channels</a:t>
            </a:r>
            <a:r>
              <a:rPr lang="en-US" baseline="0" dirty="0"/>
              <a:t> present.  Resting potential will be based on equilibrium potential of K+ since only those channels are open.  There is no net driving force because since the channels are open – it has come to equilibrium.</a:t>
            </a:r>
          </a:p>
          <a:p>
            <a:endParaRPr lang="en-US" baseline="0" dirty="0"/>
          </a:p>
          <a:p>
            <a:r>
              <a:rPr lang="en-US" baseline="0" dirty="0"/>
              <a:t>In B – We have our original K+ channels and now we add  Na+ channels in addition to K+ channels – For Na+ - both forces are driving Na+ into the cell, which will make the resting potential a little more depolarized than the K+ equilibrium potential.  Overall Sodium current is small – not that many channels in the membrane are open</a:t>
            </a:r>
          </a:p>
          <a:p>
            <a:endParaRPr lang="en-US" baseline="0" dirty="0"/>
          </a:p>
          <a:p>
            <a:r>
              <a:rPr lang="en-US" baseline="0" dirty="0"/>
              <a:t>In C over time, resting potential settles at a new level that is slightly more depolarized than the K+ equilibrium potential due to influx of Na+.  </a:t>
            </a:r>
          </a:p>
          <a:p>
            <a:r>
              <a:rPr lang="en-US" baseline="0" dirty="0"/>
              <a:t>Because the inside is now slightly more depolarized, there is a reduction of the electrical driving force on K+ (as well as on Na+). </a:t>
            </a:r>
          </a:p>
          <a:p>
            <a:r>
              <a:rPr lang="en-US" baseline="0" dirty="0"/>
              <a:t>The new membrane potential does not come close to the Na+ equilibrium potential of +55 mV because there are many more resting K+ channels than Na+ channels in the membrane.</a:t>
            </a:r>
          </a:p>
          <a:p>
            <a:endParaRPr lang="en-US" baseline="0" dirty="0"/>
          </a:p>
          <a:p>
            <a:r>
              <a:rPr lang="en-US" baseline="0" dirty="0"/>
              <a:t>In B: the Na+ current is smaller than the driving force because there are few channels in the membrane that are open.</a:t>
            </a:r>
          </a:p>
          <a:p>
            <a:r>
              <a:rPr lang="en-US" baseline="0" dirty="0"/>
              <a:t>In C:  The K+ current is larger than the driving force because there are lots of K+ channels in the membrane.  </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40</a:t>
            </a:fld>
            <a:endParaRPr lang="en-US"/>
          </a:p>
        </p:txBody>
      </p:sp>
    </p:spTree>
    <p:extLst>
      <p:ext uri="{BB962C8B-B14F-4D97-AF65-F5344CB8AC3E}">
        <p14:creationId xmlns:p14="http://schemas.microsoft.com/office/powerpoint/2010/main" val="141194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Injecting current into cell – negative current produces hyperpolarizing response</a:t>
            </a:r>
            <a:r>
              <a:rPr lang="en-US" baseline="0" dirty="0"/>
              <a:t> – get downward deflection in membrane potential, pass small amount of positive current – get upward (depolarizing response), but if you pass enough current, then you reach the threshold for voltage sensitive Na+ channels and thereby produce the active response of an action potential.  So passive – the response is graded relative to the size of the input – the neuron is ‘following’ the input current.  Active – the response is all or none and not graded  in amplitude with size of input current – but it will be graded in terms of the frequency of action potentials elicited.</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6</a:t>
            </a:fld>
            <a:endParaRPr lang="en-US"/>
          </a:p>
        </p:txBody>
      </p:sp>
    </p:spTree>
    <p:extLst>
      <p:ext uri="{BB962C8B-B14F-4D97-AF65-F5344CB8AC3E}">
        <p14:creationId xmlns:p14="http://schemas.microsoft.com/office/powerpoint/2010/main" val="44591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to ESTIMATE the </a:t>
            </a:r>
            <a:r>
              <a:rPr lang="en-US" dirty="0" err="1"/>
              <a:t>RMP</a:t>
            </a:r>
            <a:r>
              <a:rPr lang="en-US" dirty="0"/>
              <a:t> is to ignore Na+ and Cl-.  SO if the membrane potential is only based on K+ -because those are the open channels – what membrane potential will K+ drive the membrane to?  The K+ equilibrium potential.  So now you can use the Nernst equation to calculate that and you only need to know the concentrations out and in of K+.</a:t>
            </a:r>
          </a:p>
        </p:txBody>
      </p:sp>
      <p:sp>
        <p:nvSpPr>
          <p:cNvPr id="4" name="Slide Number Placeholder 3"/>
          <p:cNvSpPr>
            <a:spLocks noGrp="1"/>
          </p:cNvSpPr>
          <p:nvPr>
            <p:ph type="sldNum" sz="quarter" idx="5"/>
          </p:nvPr>
        </p:nvSpPr>
        <p:spPr/>
        <p:txBody>
          <a:bodyPr/>
          <a:lstStyle/>
          <a:p>
            <a:fld id="{35D86EEE-FA96-4358-8FC5-B59660C1EC92}" type="slidenum">
              <a:rPr lang="en-US" smtClean="0"/>
              <a:t>44</a:t>
            </a:fld>
            <a:endParaRPr lang="en-US"/>
          </a:p>
        </p:txBody>
      </p:sp>
    </p:spTree>
    <p:extLst>
      <p:ext uri="{BB962C8B-B14F-4D97-AF65-F5344CB8AC3E}">
        <p14:creationId xmlns:p14="http://schemas.microsoft.com/office/powerpoint/2010/main" val="244792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Vm is defined</a:t>
            </a:r>
            <a:r>
              <a:rPr lang="en-US" baseline="0" dirty="0"/>
              <a:t> as Vin – </a:t>
            </a:r>
            <a:r>
              <a:rPr lang="en-US" baseline="0" dirty="0" err="1"/>
              <a:t>Vout</a:t>
            </a:r>
            <a:r>
              <a:rPr lang="en-US" baseline="0" dirty="0"/>
              <a:t>, outward current is positive and inward is negative by convention.  Batteries whose positive pole is directed toward the inside of the membrane (</a:t>
            </a:r>
            <a:r>
              <a:rPr lang="en-US" baseline="0" dirty="0" err="1"/>
              <a:t>Ena</a:t>
            </a:r>
            <a:r>
              <a:rPr lang="en-US" baseline="0" dirty="0"/>
              <a:t>) are given positive values in the equations.</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49</a:t>
            </a:fld>
            <a:endParaRPr lang="en-US"/>
          </a:p>
        </p:txBody>
      </p:sp>
    </p:spTree>
    <p:extLst>
      <p:ext uri="{BB962C8B-B14F-4D97-AF65-F5344CB8AC3E}">
        <p14:creationId xmlns:p14="http://schemas.microsoft.com/office/powerpoint/2010/main" val="217946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electrode here is a glass pipette filled with an ionic solution (a conductor).  That solution is connected to a wire (red line)</a:t>
            </a:r>
            <a:r>
              <a:rPr lang="en-US" baseline="0" dirty="0"/>
              <a:t> that takes the electrical information into the amplifier.   The purpose of the amplifier is to make the signal bigger (relative to the amount of electrical noise present).  The purpose of the oscilloscope is to view the signal.  The oscilloscope does not change the signal in any way.  You can change the DISPLAY of the signal but not change the signal itself on the oscilloscope.  </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8</a:t>
            </a:fld>
            <a:endParaRPr lang="en-US"/>
          </a:p>
        </p:txBody>
      </p:sp>
    </p:spTree>
    <p:extLst>
      <p:ext uri="{BB962C8B-B14F-4D97-AF65-F5344CB8AC3E}">
        <p14:creationId xmlns:p14="http://schemas.microsoft.com/office/powerpoint/2010/main" val="355389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electrode here is a glass pipette filled with an ionic solution (a conductor).  That solution is connected to a wire (red line)</a:t>
            </a:r>
            <a:r>
              <a:rPr lang="en-US" baseline="0" dirty="0"/>
              <a:t> that takes the electrical information into the amplifier.   The purpose of the amplifier is to make the signal bigger (relative to the amount of electrical noise present).  The purpose of the oscilloscope is to view the signal.  The oscilloscope does not change the signal in any way.  You can change the DISPLAY of the signal but not change the signal itself on the oscilloscope.  </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10</a:t>
            </a:fld>
            <a:endParaRPr lang="en-US"/>
          </a:p>
        </p:txBody>
      </p:sp>
    </p:spTree>
    <p:extLst>
      <p:ext uri="{BB962C8B-B14F-4D97-AF65-F5344CB8AC3E}">
        <p14:creationId xmlns:p14="http://schemas.microsoft.com/office/powerpoint/2010/main" val="308592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membrane consists of a phospholipid bilayer – the polar head is hydrophilic – meaning that it likes water – versus the lipid part make up of fatty acid is hydrophobic  </a:t>
            </a:r>
            <a:r>
              <a:rPr lang="en-US" baseline="0" dirty="0" err="1"/>
              <a:t>THe</a:t>
            </a:r>
            <a:r>
              <a:rPr lang="en-US" baseline="0" dirty="0"/>
              <a:t> hydrophobic ends point towards each other leaving the hydrophilic heads towards the aqueous extracellular fluid and towards the aqueous intracellular fluid.  It would take tremendous energy to push an ion through the hydrophobic lipid.  </a:t>
            </a:r>
          </a:p>
          <a:p>
            <a:endParaRPr lang="en-US" baseline="0" dirty="0"/>
          </a:p>
          <a:p>
            <a:r>
              <a:rPr lang="en-US" baseline="0" dirty="0"/>
              <a:t>Embedded in this phospholipid bilayer are proteins – channel proteins span the entire phospholipid bilayer creating an aqueous channel through which ions pass.</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13</a:t>
            </a:fld>
            <a:endParaRPr lang="en-US"/>
          </a:p>
        </p:txBody>
      </p:sp>
    </p:spTree>
    <p:extLst>
      <p:ext uri="{BB962C8B-B14F-4D97-AF65-F5344CB8AC3E}">
        <p14:creationId xmlns:p14="http://schemas.microsoft.com/office/powerpoint/2010/main" val="245030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info on hydrophilic: </a:t>
            </a:r>
            <a:r>
              <a:rPr lang="en-US" dirty="0">
                <a:hlinkClick r:id="rId3"/>
              </a:rPr>
              <a:t>https://study.com/academy/lesson/hydrophilic-definition-interaction-quiz.html</a:t>
            </a:r>
            <a:endParaRPr lang="en-US" dirty="0"/>
          </a:p>
          <a:p>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14</a:t>
            </a:fld>
            <a:endParaRPr lang="en-US"/>
          </a:p>
        </p:txBody>
      </p:sp>
    </p:spTree>
    <p:extLst>
      <p:ext uri="{BB962C8B-B14F-4D97-AF65-F5344CB8AC3E}">
        <p14:creationId xmlns:p14="http://schemas.microsoft.com/office/powerpoint/2010/main" val="51979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 channels allow the passage of ions from inside to outside of the cell. Membrane is 6-8 nm</a:t>
            </a:r>
            <a:r>
              <a:rPr lang="en-US" baseline="0" dirty="0"/>
              <a:t> thick.  Lipids do not mix with water.  Although the net charge of water is zero, there is separation of charge within the molecule.  This dipole nature attracts water to ions.   Thus the ions are hydrophilic.  Make sure they know the meaning of these terms – hydrophobic, hydrophilic</a:t>
            </a:r>
          </a:p>
          <a:p>
            <a:endParaRPr lang="en-US" baseline="0" dirty="0"/>
          </a:p>
          <a:p>
            <a:r>
              <a:rPr lang="en-US" baseline="0" dirty="0"/>
              <a:t>Ion cannot move away from water into the non-charged hydrocarbon tails of the lipid bilayer in the membrane unless a large amount of energy is expended to overcome the attraction between the ion and surrounding water molecules.</a:t>
            </a:r>
          </a:p>
          <a:p>
            <a:endParaRPr lang="en-US" baseline="0" dirty="0"/>
          </a:p>
          <a:p>
            <a:r>
              <a:rPr lang="en-US" baseline="0" dirty="0"/>
              <a:t>**Channels (not just holes) are distinct protein structures that span the lipid bilayer.</a:t>
            </a:r>
          </a:p>
          <a:p>
            <a:endParaRPr lang="en-US" baseline="0" dirty="0"/>
          </a:p>
          <a:p>
            <a:r>
              <a:rPr lang="en-US" baseline="0" dirty="0"/>
              <a:t>Selectivity is not just based on size – smaller ions have more highly localized charge and stronger electric field – so attract water more strongly.  Thus Na+ although crystal radius is smaller – it has a larger water shell and therefore behaves as if it is larger than K+</a:t>
            </a:r>
          </a:p>
          <a:p>
            <a:r>
              <a:rPr lang="en-US" baseline="0" dirty="0"/>
              <a:t>So Na+ is functionally too big to fit through K+ channel, but why doesn’t Na+ channel let in K+?</a:t>
            </a:r>
          </a:p>
          <a:p>
            <a:r>
              <a:rPr lang="en-US" baseline="0" dirty="0" err="1"/>
              <a:t>Hille</a:t>
            </a:r>
            <a:r>
              <a:rPr lang="en-US" baseline="0" dirty="0"/>
              <a:t> proposed that there is a selectivity filter within the pore – an ion must shed most of its waters of hydration to traverse the channel – then weak chemical bonds (electrostatic interactions) for with polar (charged) amino acid residues that line the walls of the channel.  Quick binding to selectivity filter (&lt; 1 </a:t>
            </a:r>
            <a:r>
              <a:rPr lang="en-US" baseline="0" dirty="0" err="1"/>
              <a:t>usec</a:t>
            </a:r>
            <a:r>
              <a:rPr lang="en-US" baseline="0" dirty="0"/>
              <a:t>) – then electrostatic and diffusional forces propel the ion through the channel.  Smaller radius of sodium it will approach </a:t>
            </a:r>
            <a:r>
              <a:rPr lang="en-US" baseline="0" dirty="0" err="1"/>
              <a:t>neg</a:t>
            </a:r>
            <a:r>
              <a:rPr lang="en-US" baseline="0" dirty="0"/>
              <a:t> site in channel pore more closely than K+ and thus have a more favorable free-energy change on binding.  This compensates for the water it must lose to do the binding.  Carboxylic groups will bind Na+ more tightly than K+ 0 but polar carbonyl or hydroxyl oxygen atoms would select K+ (less bound to water) over Na_ -   SO it is a combination of chemical interactions and molecular sieving based on pore diameter</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15</a:t>
            </a:fld>
            <a:endParaRPr lang="en-US"/>
          </a:p>
        </p:txBody>
      </p:sp>
    </p:spTree>
    <p:extLst>
      <p:ext uri="{BB962C8B-B14F-4D97-AF65-F5344CB8AC3E}">
        <p14:creationId xmlns:p14="http://schemas.microsoft.com/office/powerpoint/2010/main" val="2766517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 channels allow the passage of ions from inside to outside of the cell. Membrane is 6-8 nm</a:t>
            </a:r>
            <a:r>
              <a:rPr lang="en-US" baseline="0" dirty="0"/>
              <a:t> thick.  Lipids do not mix with water.  Although the net charge of water is zero, there is separation of charge within the molecule.  This dipole nature attracts water to ions.   Thus the ions are hydrophilic.  Make sure they know the meaning of these terms – hydrophobic, hydrophilic</a:t>
            </a:r>
          </a:p>
          <a:p>
            <a:endParaRPr lang="en-US" baseline="0" dirty="0"/>
          </a:p>
          <a:p>
            <a:r>
              <a:rPr lang="en-US" baseline="0" dirty="0"/>
              <a:t>Ion cannot move away from water into the non-charged hydrocarbon tails of the lipid bilayer in the membrane unless a large amount of energy is expended to overcome the attraction between the ion and surrounding water molecules.</a:t>
            </a:r>
          </a:p>
          <a:p>
            <a:endParaRPr lang="en-US" baseline="0" dirty="0"/>
          </a:p>
          <a:p>
            <a:r>
              <a:rPr lang="en-US" baseline="0" dirty="0"/>
              <a:t>**Channels (not just holes) are distinct protein structures that span the lipid bilayer.</a:t>
            </a:r>
          </a:p>
          <a:p>
            <a:endParaRPr lang="en-US" baseline="0" dirty="0"/>
          </a:p>
          <a:p>
            <a:r>
              <a:rPr lang="en-US" baseline="0" dirty="0"/>
              <a:t>Selectivity is not just based on size – smaller ions have more highly localized charge and stronger electric field – so attract water more strongly.  Thus Na+ although crystal radius is smaller – it has a larger water shell and therefore behaves as if it is larger than K+</a:t>
            </a:r>
          </a:p>
          <a:p>
            <a:r>
              <a:rPr lang="en-US" baseline="0" dirty="0"/>
              <a:t>So Na+ is functionally too big to fit through K+ channel, but why doesn’t Na+ channel let in K+?</a:t>
            </a:r>
          </a:p>
          <a:p>
            <a:r>
              <a:rPr lang="en-US" baseline="0" dirty="0" err="1"/>
              <a:t>Hille</a:t>
            </a:r>
            <a:r>
              <a:rPr lang="en-US" baseline="0" dirty="0"/>
              <a:t> proposed that there is a selectivity filter within the pore – an ion must shed most of its waters of hydration to traverse the channel – then weak chemical bonds (electrostatic interactions) for with polar (charged) amino acid residues that line the walls of the channel.  Quick binding to selectivity filter (&lt; 1 </a:t>
            </a:r>
            <a:r>
              <a:rPr lang="en-US" baseline="0" dirty="0" err="1"/>
              <a:t>usec</a:t>
            </a:r>
            <a:r>
              <a:rPr lang="en-US" baseline="0" dirty="0"/>
              <a:t>) – then electrostatic and diffusional forces propel the ion through the channel.  Smaller radius of sodium it will approach </a:t>
            </a:r>
            <a:r>
              <a:rPr lang="en-US" baseline="0" dirty="0" err="1"/>
              <a:t>neg</a:t>
            </a:r>
            <a:r>
              <a:rPr lang="en-US" baseline="0" dirty="0"/>
              <a:t> site in channel pore more closely than K+ and thus have a more favorable free-energy change on binding.  This compensates for the water it must lose to do the binding.  Carboxylic groups will bind Na+ more tightly than K+ 0 but polar carbonyl or hydroxyl oxygen atoms would select K+ (less bound to water) over Na_ -   SO it is a combination of chemical interactions and molecular sieving based on pore diameter</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16</a:t>
            </a:fld>
            <a:endParaRPr lang="en-US"/>
          </a:p>
        </p:txBody>
      </p:sp>
    </p:spTree>
    <p:extLst>
      <p:ext uri="{BB962C8B-B14F-4D97-AF65-F5344CB8AC3E}">
        <p14:creationId xmlns:p14="http://schemas.microsoft.com/office/powerpoint/2010/main" val="278007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 channels allow the passage of ions from inside to outside of the cell. Membrane is 6-8 nm</a:t>
            </a:r>
            <a:r>
              <a:rPr lang="en-US" baseline="0" dirty="0"/>
              <a:t> thick.  Lipids do not mix with water.  Although the net charge of water is zero, there is separation of charge within the molecule.  This dipole nature attracts water to ions.   Thus the ions are hydrophilic.  Make sure they know the meaning of these terms – hydrophobic, hydrophilic</a:t>
            </a:r>
          </a:p>
          <a:p>
            <a:endParaRPr lang="en-US" baseline="0" dirty="0"/>
          </a:p>
          <a:p>
            <a:r>
              <a:rPr lang="en-US" baseline="0" dirty="0"/>
              <a:t>Ion cannot move away from water into the non-charged hydrocarbon tails of the lipid bilayer in the membrane unless a large amount of energy is expended to overcome the attraction between the ion and surrounding water molecules.</a:t>
            </a:r>
          </a:p>
          <a:p>
            <a:endParaRPr lang="en-US" baseline="0" dirty="0"/>
          </a:p>
          <a:p>
            <a:r>
              <a:rPr lang="en-US" baseline="0" dirty="0"/>
              <a:t>**Channels (not just holes) are distinct protein structures that span the lipid bilayer.</a:t>
            </a:r>
          </a:p>
          <a:p>
            <a:endParaRPr lang="en-US" baseline="0" dirty="0"/>
          </a:p>
          <a:p>
            <a:r>
              <a:rPr lang="en-US" baseline="0" dirty="0"/>
              <a:t>Selectivity is not just based on size – smaller ions have more highly localized charge and stronger electric field – so attract water more strongly.  Thus Na+ although crystal radius is smaller – it has a larger water shell and therefore behaves as if it is larger than K+</a:t>
            </a:r>
          </a:p>
          <a:p>
            <a:r>
              <a:rPr lang="en-US" baseline="0" dirty="0"/>
              <a:t>So Na+ is functionally too big to fit through K+ channel, but why doesn’t Na+ channel let in K+?</a:t>
            </a:r>
          </a:p>
          <a:p>
            <a:r>
              <a:rPr lang="en-US" baseline="0" dirty="0" err="1"/>
              <a:t>Hille</a:t>
            </a:r>
            <a:r>
              <a:rPr lang="en-US" baseline="0" dirty="0"/>
              <a:t> proposed that there is a selectivity filter within the pore – an ion must shed most of its waters of hydration to traverse the channel – then weak chemical bonds (electrostatic interactions) for with polar (charged) amino acid residues that line the walls of the channel.  Quick binding to selectivity filter (&lt; 1 </a:t>
            </a:r>
            <a:r>
              <a:rPr lang="en-US" baseline="0" dirty="0" err="1"/>
              <a:t>usec</a:t>
            </a:r>
            <a:r>
              <a:rPr lang="en-US" baseline="0" dirty="0"/>
              <a:t>) – then electrostatic and diffusional forces propel the ion through the channel.  Smaller radius of sodium it will approach </a:t>
            </a:r>
            <a:r>
              <a:rPr lang="en-US" baseline="0" dirty="0" err="1"/>
              <a:t>neg</a:t>
            </a:r>
            <a:r>
              <a:rPr lang="en-US" baseline="0" dirty="0"/>
              <a:t> site in channel pore more closely than K+ and thus have a more favorable free-energy change on binding.  This compensates for the water it must lose to do the binding.  Carboxylic groups will bind Na+ more tightly than K+ 0 but polar carbonyl or hydroxyl oxygen atoms would select K+ (less bound to water) over Na_ -   SO it is a combination of chemical interactions and molecular sieving based on pore diameter</a:t>
            </a:r>
            <a:endParaRPr lang="en-US" dirty="0"/>
          </a:p>
        </p:txBody>
      </p:sp>
      <p:sp>
        <p:nvSpPr>
          <p:cNvPr id="4" name="Slide Number Placeholder 3"/>
          <p:cNvSpPr>
            <a:spLocks noGrp="1"/>
          </p:cNvSpPr>
          <p:nvPr>
            <p:ph type="sldNum" sz="quarter" idx="10"/>
          </p:nvPr>
        </p:nvSpPr>
        <p:spPr/>
        <p:txBody>
          <a:bodyPr/>
          <a:lstStyle/>
          <a:p>
            <a:fld id="{35D86EEE-FA96-4358-8FC5-B59660C1EC92}" type="slidenum">
              <a:rPr lang="en-US" smtClean="0"/>
              <a:t>17</a:t>
            </a:fld>
            <a:endParaRPr lang="en-US"/>
          </a:p>
        </p:txBody>
      </p:sp>
    </p:spTree>
    <p:extLst>
      <p:ext uri="{BB962C8B-B14F-4D97-AF65-F5344CB8AC3E}">
        <p14:creationId xmlns:p14="http://schemas.microsoft.com/office/powerpoint/2010/main" val="251808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679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404108-6368-404F-8338-F6A6EDE58B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406076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4108-6368-404F-8338-F6A6EDE58B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241062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4108-6368-404F-8338-F6A6EDE58B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345193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4108-6368-404F-8338-F6A6EDE58B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212200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04108-6368-404F-8338-F6A6EDE58BFF}"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166591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04108-6368-404F-8338-F6A6EDE58BFF}"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251873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04108-6368-404F-8338-F6A6EDE58BFF}"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1398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2591"/>
          </a:xfrm>
        </p:spPr>
        <p:txBody>
          <a:bodyPr>
            <a:normAutofit/>
          </a:bodyPr>
          <a:lstStyle>
            <a:lvl1pPr>
              <a:defRPr sz="1800"/>
            </a:lvl1pPr>
          </a:lstStyle>
          <a:p>
            <a:r>
              <a:rPr lang="en-US"/>
              <a:t>Click to edit Master title style</a:t>
            </a:r>
          </a:p>
        </p:txBody>
      </p:sp>
      <p:sp>
        <p:nvSpPr>
          <p:cNvPr id="3" name="Date Placeholder 2"/>
          <p:cNvSpPr>
            <a:spLocks noGrp="1"/>
          </p:cNvSpPr>
          <p:nvPr>
            <p:ph type="dt" sz="half" idx="10"/>
          </p:nvPr>
        </p:nvSpPr>
        <p:spPr/>
        <p:txBody>
          <a:bodyPr/>
          <a:lstStyle/>
          <a:p>
            <a:fld id="{C8404108-6368-404F-8338-F6A6EDE58BFF}"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312442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4108-6368-404F-8338-F6A6EDE58BFF}"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234591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4108-6368-404F-8338-F6A6EDE58BFF}"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277654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4108-6368-404F-8338-F6A6EDE58BFF}"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8EC96-6267-49C7-97C9-ECEE78FB0AC3}" type="slidenum">
              <a:rPr lang="en-US" smtClean="0"/>
              <a:t>‹#›</a:t>
            </a:fld>
            <a:endParaRPr lang="en-US"/>
          </a:p>
        </p:txBody>
      </p:sp>
    </p:spTree>
    <p:extLst>
      <p:ext uri="{BB962C8B-B14F-4D97-AF65-F5344CB8AC3E}">
        <p14:creationId xmlns:p14="http://schemas.microsoft.com/office/powerpoint/2010/main" val="306109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04108-6368-404F-8338-F6A6EDE58BFF}" type="datetimeFigureOut">
              <a:rPr lang="en-US" smtClean="0"/>
              <a:t>10/13/2021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8EC96-6267-49C7-97C9-ECEE78FB0AC3}" type="slidenum">
              <a:rPr lang="en-US" smtClean="0"/>
              <a:t>‹#›</a:t>
            </a:fld>
            <a:endParaRPr lang="en-US"/>
          </a:p>
        </p:txBody>
      </p:sp>
    </p:spTree>
    <p:extLst>
      <p:ext uri="{BB962C8B-B14F-4D97-AF65-F5344CB8AC3E}">
        <p14:creationId xmlns:p14="http://schemas.microsoft.com/office/powerpoint/2010/main" val="407884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mberle.Jacobs@vcuheal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oleObject" Target="../embeddings/oleObject5.bin"/><Relationship Id="rId18" Type="http://schemas.openxmlformats.org/officeDocument/2006/relationships/oleObject" Target="../embeddings/oleObject8.bin"/><Relationship Id="rId26" Type="http://schemas.openxmlformats.org/officeDocument/2006/relationships/image" Target="../media/image31.emf"/><Relationship Id="rId3" Type="http://schemas.openxmlformats.org/officeDocument/2006/relationships/notesSlide" Target="../notesSlides/notesSlide13.xml"/><Relationship Id="rId21" Type="http://schemas.openxmlformats.org/officeDocument/2006/relationships/oleObject" Target="../embeddings/oleObject11.bin"/><Relationship Id="rId7" Type="http://schemas.openxmlformats.org/officeDocument/2006/relationships/oleObject" Target="../embeddings/oleObject2.bin"/><Relationship Id="rId12" Type="http://schemas.openxmlformats.org/officeDocument/2006/relationships/image" Target="../media/image28.emf"/><Relationship Id="rId17" Type="http://schemas.openxmlformats.org/officeDocument/2006/relationships/oleObject" Target="../embeddings/oleObject7.bin"/><Relationship Id="rId25" Type="http://schemas.openxmlformats.org/officeDocument/2006/relationships/oleObject" Target="../embeddings/oleObject15.bin"/><Relationship Id="rId2" Type="http://schemas.openxmlformats.org/officeDocument/2006/relationships/slideLayout" Target="../slideLayouts/slideLayout6.xml"/><Relationship Id="rId16" Type="http://schemas.openxmlformats.org/officeDocument/2006/relationships/image" Target="../media/image30.emf"/><Relationship Id="rId20" Type="http://schemas.openxmlformats.org/officeDocument/2006/relationships/oleObject" Target="../embeddings/oleObject10.bin"/><Relationship Id="rId29" Type="http://schemas.openxmlformats.org/officeDocument/2006/relationships/oleObject" Target="../embeddings/oleObject18.bin"/><Relationship Id="rId1" Type="http://schemas.openxmlformats.org/officeDocument/2006/relationships/vmlDrawing" Target="../drawings/vmlDrawing1.vml"/><Relationship Id="rId6" Type="http://schemas.openxmlformats.org/officeDocument/2006/relationships/image" Target="../media/image25.emf"/><Relationship Id="rId11" Type="http://schemas.openxmlformats.org/officeDocument/2006/relationships/oleObject" Target="../embeddings/oleObject4.bin"/><Relationship Id="rId24" Type="http://schemas.openxmlformats.org/officeDocument/2006/relationships/oleObject" Target="../embeddings/oleObject14.bin"/><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3.bin"/><Relationship Id="rId28" Type="http://schemas.openxmlformats.org/officeDocument/2006/relationships/oleObject" Target="../embeddings/oleObject17.bin"/><Relationship Id="rId10" Type="http://schemas.openxmlformats.org/officeDocument/2006/relationships/image" Target="../media/image27.emf"/><Relationship Id="rId19" Type="http://schemas.openxmlformats.org/officeDocument/2006/relationships/oleObject" Target="../embeddings/oleObject9.bin"/><Relationship Id="rId4" Type="http://schemas.openxmlformats.org/officeDocument/2006/relationships/image" Target="../media/image32.gif"/><Relationship Id="rId9" Type="http://schemas.openxmlformats.org/officeDocument/2006/relationships/oleObject" Target="../embeddings/oleObject3.bin"/><Relationship Id="rId14" Type="http://schemas.openxmlformats.org/officeDocument/2006/relationships/image" Target="../media/image29.emf"/><Relationship Id="rId22" Type="http://schemas.openxmlformats.org/officeDocument/2006/relationships/oleObject" Target="../embeddings/oleObject12.bin"/><Relationship Id="rId27"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4.xml"/><Relationship Id="rId7" Type="http://schemas.openxmlformats.org/officeDocument/2006/relationships/image" Target="../media/image7.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tags" Target="../tags/tag35.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xml"/><Relationship Id="rId7" Type="http://schemas.openxmlformats.org/officeDocument/2006/relationships/image" Target="../media/image7.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7.xml"/><Relationship Id="rId5" Type="http://schemas.openxmlformats.org/officeDocument/2006/relationships/tags" Target="../tags/tag41.xml"/><Relationship Id="rId4" Type="http://schemas.openxmlformats.org/officeDocument/2006/relationships/tags" Target="../tags/tag40.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4.xml"/><Relationship Id="rId7" Type="http://schemas.openxmlformats.org/officeDocument/2006/relationships/image" Target="../media/image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5" Type="http://schemas.openxmlformats.org/officeDocument/2006/relationships/tags" Target="../tags/tag46.xml"/><Relationship Id="rId4"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6790"/>
            <a:ext cx="7772400" cy="1470025"/>
          </a:xfrm>
        </p:spPr>
        <p:txBody>
          <a:bodyPr/>
          <a:lstStyle/>
          <a:p>
            <a:r>
              <a:rPr lang="en-US" dirty="0"/>
              <a:t>Electrophysiology</a:t>
            </a:r>
            <a:br>
              <a:rPr lang="en-US" dirty="0"/>
            </a:br>
            <a:r>
              <a:rPr lang="en-US" dirty="0"/>
              <a:t>Part 1:  Ion Channels</a:t>
            </a:r>
          </a:p>
        </p:txBody>
      </p:sp>
      <p:sp>
        <p:nvSpPr>
          <p:cNvPr id="3" name="Subtitle 2"/>
          <p:cNvSpPr>
            <a:spLocks noGrp="1"/>
          </p:cNvSpPr>
          <p:nvPr>
            <p:ph type="subTitle" idx="1"/>
          </p:nvPr>
        </p:nvSpPr>
        <p:spPr>
          <a:xfrm>
            <a:off x="1425388" y="1618128"/>
            <a:ext cx="6400800" cy="1026459"/>
          </a:xfrm>
        </p:spPr>
        <p:txBody>
          <a:bodyPr>
            <a:normAutofit lnSpcReduction="10000"/>
          </a:bodyPr>
          <a:lstStyle/>
          <a:p>
            <a:r>
              <a:rPr lang="en-US" dirty="0">
                <a:solidFill>
                  <a:schemeClr val="tx1">
                    <a:lumMod val="50000"/>
                    <a:lumOff val="50000"/>
                  </a:schemeClr>
                </a:solidFill>
              </a:rPr>
              <a:t>And separation of charge across neuronal membranes</a:t>
            </a:r>
          </a:p>
        </p:txBody>
      </p:sp>
      <p:sp>
        <p:nvSpPr>
          <p:cNvPr id="4" name="TextBox 3"/>
          <p:cNvSpPr txBox="1"/>
          <p:nvPr/>
        </p:nvSpPr>
        <p:spPr>
          <a:xfrm>
            <a:off x="1407459" y="3012407"/>
            <a:ext cx="6329082" cy="1477328"/>
          </a:xfrm>
          <a:prstGeom prst="rect">
            <a:avLst/>
          </a:prstGeom>
          <a:noFill/>
        </p:spPr>
        <p:txBody>
          <a:bodyPr wrap="square" rtlCol="0">
            <a:spAutoFit/>
          </a:bodyPr>
          <a:lstStyle/>
          <a:p>
            <a:pPr algn="ctr"/>
            <a:r>
              <a:rPr lang="en-US" dirty="0"/>
              <a:t>Kimberle M. Jacobs, Ph.D. </a:t>
            </a:r>
          </a:p>
          <a:p>
            <a:pPr algn="ctr"/>
            <a:r>
              <a:rPr lang="en-US" dirty="0"/>
              <a:t>827-2135</a:t>
            </a:r>
          </a:p>
          <a:p>
            <a:pPr algn="ctr"/>
            <a:r>
              <a:rPr lang="en-US" dirty="0">
                <a:hlinkClick r:id="rId3"/>
              </a:rPr>
              <a:t>Kimberle.Jacobs@vcuhealth.org</a:t>
            </a:r>
            <a:endParaRPr lang="en-US" dirty="0"/>
          </a:p>
          <a:p>
            <a:pPr algn="ctr"/>
            <a:r>
              <a:rPr lang="en-US" dirty="0"/>
              <a:t>Sanger, 12-042</a:t>
            </a:r>
          </a:p>
          <a:p>
            <a:pPr algn="ctr"/>
            <a:r>
              <a:rPr lang="en-US" dirty="0"/>
              <a:t>804 387-0140</a:t>
            </a:r>
          </a:p>
        </p:txBody>
      </p:sp>
      <p:sp>
        <p:nvSpPr>
          <p:cNvPr id="6" name="TextBox 5">
            <a:extLst>
              <a:ext uri="{FF2B5EF4-FFF2-40B4-BE49-F238E27FC236}">
                <a16:creationId xmlns:a16="http://schemas.microsoft.com/office/drawing/2014/main" id="{49D96DED-4794-4092-9BEC-893DE4FC06F7}"/>
              </a:ext>
            </a:extLst>
          </p:cNvPr>
          <p:cNvSpPr txBox="1"/>
          <p:nvPr/>
        </p:nvSpPr>
        <p:spPr>
          <a:xfrm>
            <a:off x="1814381" y="4595200"/>
            <a:ext cx="5515239" cy="1754326"/>
          </a:xfrm>
          <a:prstGeom prst="rect">
            <a:avLst/>
          </a:prstGeom>
          <a:noFill/>
        </p:spPr>
        <p:txBody>
          <a:bodyPr wrap="square" rtlCol="0">
            <a:spAutoFit/>
          </a:bodyPr>
          <a:lstStyle/>
          <a:p>
            <a:r>
              <a:rPr lang="en-US" sz="3600" dirty="0">
                <a:solidFill>
                  <a:srgbClr val="C00000"/>
                </a:solidFill>
              </a:rPr>
              <a:t>Please be ready to log into Slido.com on a browser</a:t>
            </a:r>
          </a:p>
          <a:p>
            <a:pPr algn="ctr"/>
            <a:r>
              <a:rPr lang="en-US" sz="3600" dirty="0">
                <a:solidFill>
                  <a:srgbClr val="C00000"/>
                </a:solidFill>
              </a:rPr>
              <a:t>627 934</a:t>
            </a:r>
          </a:p>
        </p:txBody>
      </p:sp>
    </p:spTree>
    <p:extLst>
      <p:ext uri="{BB962C8B-B14F-4D97-AF65-F5344CB8AC3E}">
        <p14:creationId xmlns:p14="http://schemas.microsoft.com/office/powerpoint/2010/main" val="367871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130629" y="838200"/>
            <a:ext cx="4909457" cy="5780314"/>
          </a:xfrm>
          <a:custGeom>
            <a:avLst/>
            <a:gdLst>
              <a:gd name="connsiteX0" fmla="*/ 1839685 w 4909457"/>
              <a:gd name="connsiteY0" fmla="*/ 174171 h 5780314"/>
              <a:gd name="connsiteX1" fmla="*/ 511628 w 4909457"/>
              <a:gd name="connsiteY1" fmla="*/ 391886 h 5780314"/>
              <a:gd name="connsiteX2" fmla="*/ 315685 w 4909457"/>
              <a:gd name="connsiteY2" fmla="*/ 903514 h 5780314"/>
              <a:gd name="connsiteX3" fmla="*/ 0 w 4909457"/>
              <a:gd name="connsiteY3" fmla="*/ 2558143 h 5780314"/>
              <a:gd name="connsiteX4" fmla="*/ 152400 w 4909457"/>
              <a:gd name="connsiteY4" fmla="*/ 4604657 h 5780314"/>
              <a:gd name="connsiteX5" fmla="*/ 424542 w 4909457"/>
              <a:gd name="connsiteY5" fmla="*/ 5519057 h 5780314"/>
              <a:gd name="connsiteX6" fmla="*/ 2275114 w 4909457"/>
              <a:gd name="connsiteY6" fmla="*/ 5780314 h 5780314"/>
              <a:gd name="connsiteX7" fmla="*/ 3690257 w 4909457"/>
              <a:gd name="connsiteY7" fmla="*/ 5540829 h 5780314"/>
              <a:gd name="connsiteX8" fmla="*/ 4702628 w 4909457"/>
              <a:gd name="connsiteY8" fmla="*/ 4397829 h 5780314"/>
              <a:gd name="connsiteX9" fmla="*/ 4898571 w 4909457"/>
              <a:gd name="connsiteY9" fmla="*/ 2362200 h 5780314"/>
              <a:gd name="connsiteX10" fmla="*/ 4909457 w 4909457"/>
              <a:gd name="connsiteY10" fmla="*/ 1295400 h 5780314"/>
              <a:gd name="connsiteX11" fmla="*/ 3777342 w 4909457"/>
              <a:gd name="connsiteY11" fmla="*/ 130629 h 5780314"/>
              <a:gd name="connsiteX12" fmla="*/ 2362200 w 4909457"/>
              <a:gd name="connsiteY12" fmla="*/ 0 h 5780314"/>
              <a:gd name="connsiteX13" fmla="*/ 1839685 w 4909457"/>
              <a:gd name="connsiteY13" fmla="*/ 174171 h 578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9457" h="5780314">
                <a:moveTo>
                  <a:pt x="1839685" y="174171"/>
                </a:moveTo>
                <a:lnTo>
                  <a:pt x="511628" y="391886"/>
                </a:lnTo>
                <a:lnTo>
                  <a:pt x="315685" y="903514"/>
                </a:lnTo>
                <a:lnTo>
                  <a:pt x="0" y="2558143"/>
                </a:lnTo>
                <a:lnTo>
                  <a:pt x="152400" y="4604657"/>
                </a:lnTo>
                <a:lnTo>
                  <a:pt x="424542" y="5519057"/>
                </a:lnTo>
                <a:lnTo>
                  <a:pt x="2275114" y="5780314"/>
                </a:lnTo>
                <a:lnTo>
                  <a:pt x="3690257" y="5540829"/>
                </a:lnTo>
                <a:lnTo>
                  <a:pt x="4702628" y="4397829"/>
                </a:lnTo>
                <a:lnTo>
                  <a:pt x="4898571" y="2362200"/>
                </a:lnTo>
                <a:lnTo>
                  <a:pt x="4909457" y="1295400"/>
                </a:lnTo>
                <a:lnTo>
                  <a:pt x="3777342" y="130629"/>
                </a:lnTo>
                <a:lnTo>
                  <a:pt x="2362200" y="0"/>
                </a:lnTo>
                <a:lnTo>
                  <a:pt x="1839685" y="174171"/>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32857"/>
            <a:ext cx="2621466" cy="4899378"/>
          </a:xfrm>
          <a:prstGeom prst="rect">
            <a:avLst/>
          </a:prstGeom>
        </p:spPr>
      </p:pic>
      <p:sp>
        <p:nvSpPr>
          <p:cNvPr id="5" name="Rectangle 4"/>
          <p:cNvSpPr/>
          <p:nvPr/>
        </p:nvSpPr>
        <p:spPr>
          <a:xfrm>
            <a:off x="5715000" y="12954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Amplifier</a:t>
            </a:r>
          </a:p>
        </p:txBody>
      </p:sp>
      <p:sp>
        <p:nvSpPr>
          <p:cNvPr id="8" name="Oval 7"/>
          <p:cNvSpPr/>
          <p:nvPr/>
        </p:nvSpPr>
        <p:spPr>
          <a:xfrm>
            <a:off x="5867400" y="1507671"/>
            <a:ext cx="228600" cy="2286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32071" y="1507671"/>
            <a:ext cx="228600" cy="22860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386326" y="384480"/>
            <a:ext cx="2579044" cy="2246381"/>
            <a:chOff x="3386326" y="384480"/>
            <a:chExt cx="2579044" cy="224638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326" y="384480"/>
              <a:ext cx="2197612" cy="2246381"/>
            </a:xfrm>
            <a:prstGeom prst="rect">
              <a:avLst/>
            </a:prstGeom>
          </p:spPr>
        </p:pic>
        <p:sp>
          <p:nvSpPr>
            <p:cNvPr id="18" name="Freeform 17"/>
            <p:cNvSpPr/>
            <p:nvPr/>
          </p:nvSpPr>
          <p:spPr>
            <a:xfrm>
              <a:off x="5301343" y="399407"/>
              <a:ext cx="664027" cy="1189906"/>
            </a:xfrm>
            <a:custGeom>
              <a:avLst/>
              <a:gdLst>
                <a:gd name="connsiteX0" fmla="*/ 0 w 1796142"/>
                <a:gd name="connsiteY0" fmla="*/ 77430 h 1089801"/>
                <a:gd name="connsiteX1" fmla="*/ 620485 w 1796142"/>
                <a:gd name="connsiteY1" fmla="*/ 1230 h 1089801"/>
                <a:gd name="connsiteX2" fmla="*/ 1306285 w 1796142"/>
                <a:gd name="connsiteY2" fmla="*/ 131858 h 1089801"/>
                <a:gd name="connsiteX3" fmla="*/ 1589314 w 1796142"/>
                <a:gd name="connsiteY3" fmla="*/ 458430 h 1089801"/>
                <a:gd name="connsiteX4" fmla="*/ 1796142 w 1796142"/>
                <a:gd name="connsiteY4" fmla="*/ 1089801 h 1089801"/>
                <a:gd name="connsiteX5" fmla="*/ 1796142 w 1796142"/>
                <a:gd name="connsiteY5" fmla="*/ 1089801 h 1089801"/>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328519 h 1166719"/>
                <a:gd name="connsiteX1" fmla="*/ 674914 w 1828799"/>
                <a:gd name="connsiteY1" fmla="*/ 1948 h 1166719"/>
                <a:gd name="connsiteX2" fmla="*/ 1338942 w 1828799"/>
                <a:gd name="connsiteY2" fmla="*/ 208776 h 1166719"/>
                <a:gd name="connsiteX3" fmla="*/ 1621971 w 1828799"/>
                <a:gd name="connsiteY3" fmla="*/ 535348 h 1166719"/>
                <a:gd name="connsiteX4" fmla="*/ 1828799 w 1828799"/>
                <a:gd name="connsiteY4" fmla="*/ 1166719 h 1166719"/>
                <a:gd name="connsiteX5" fmla="*/ 1828799 w 1828799"/>
                <a:gd name="connsiteY5" fmla="*/ 1166719 h 1166719"/>
                <a:gd name="connsiteX0" fmla="*/ 0 w 1828799"/>
                <a:gd name="connsiteY0" fmla="*/ 335940 h 1174140"/>
                <a:gd name="connsiteX1" fmla="*/ 674914 w 1828799"/>
                <a:gd name="connsiteY1" fmla="*/ 9369 h 1174140"/>
                <a:gd name="connsiteX2" fmla="*/ 1317171 w 1828799"/>
                <a:gd name="connsiteY2" fmla="*/ 129111 h 1174140"/>
                <a:gd name="connsiteX3" fmla="*/ 1621971 w 1828799"/>
                <a:gd name="connsiteY3" fmla="*/ 542769 h 1174140"/>
                <a:gd name="connsiteX4" fmla="*/ 1828799 w 1828799"/>
                <a:gd name="connsiteY4" fmla="*/ 1174140 h 1174140"/>
                <a:gd name="connsiteX5" fmla="*/ 1828799 w 1828799"/>
                <a:gd name="connsiteY5" fmla="*/ 1174140 h 1174140"/>
                <a:gd name="connsiteX0" fmla="*/ 0 w 1828799"/>
                <a:gd name="connsiteY0" fmla="*/ 326614 h 1164814"/>
                <a:gd name="connsiteX1" fmla="*/ 304800 w 1828799"/>
                <a:gd name="connsiteY1" fmla="*/ 108901 h 1164814"/>
                <a:gd name="connsiteX2" fmla="*/ 674914 w 1828799"/>
                <a:gd name="connsiteY2" fmla="*/ 43 h 1164814"/>
                <a:gd name="connsiteX3" fmla="*/ 1317171 w 1828799"/>
                <a:gd name="connsiteY3" fmla="*/ 119785 h 1164814"/>
                <a:gd name="connsiteX4" fmla="*/ 1621971 w 1828799"/>
                <a:gd name="connsiteY4" fmla="*/ 533443 h 1164814"/>
                <a:gd name="connsiteX5" fmla="*/ 1828799 w 1828799"/>
                <a:gd name="connsiteY5" fmla="*/ 1164814 h 1164814"/>
                <a:gd name="connsiteX6" fmla="*/ 1828799 w 1828799"/>
                <a:gd name="connsiteY6" fmla="*/ 1164814 h 1164814"/>
                <a:gd name="connsiteX0" fmla="*/ 0 w 1828799"/>
                <a:gd name="connsiteY0" fmla="*/ 333062 h 1171262"/>
                <a:gd name="connsiteX1" fmla="*/ 348343 w 1828799"/>
                <a:gd name="connsiteY1" fmla="*/ 50034 h 1171262"/>
                <a:gd name="connsiteX2" fmla="*/ 674914 w 1828799"/>
                <a:gd name="connsiteY2" fmla="*/ 6491 h 1171262"/>
                <a:gd name="connsiteX3" fmla="*/ 1317171 w 1828799"/>
                <a:gd name="connsiteY3" fmla="*/ 126233 h 1171262"/>
                <a:gd name="connsiteX4" fmla="*/ 1621971 w 1828799"/>
                <a:gd name="connsiteY4" fmla="*/ 539891 h 1171262"/>
                <a:gd name="connsiteX5" fmla="*/ 1828799 w 1828799"/>
                <a:gd name="connsiteY5" fmla="*/ 1171262 h 1171262"/>
                <a:gd name="connsiteX6" fmla="*/ 1828799 w 1828799"/>
                <a:gd name="connsiteY6" fmla="*/ 1171262 h 1171262"/>
                <a:gd name="connsiteX0" fmla="*/ 0 w 1828799"/>
                <a:gd name="connsiteY0" fmla="*/ 351706 h 1189906"/>
                <a:gd name="connsiteX1" fmla="*/ 348343 w 1828799"/>
                <a:gd name="connsiteY1" fmla="*/ 68678 h 1189906"/>
                <a:gd name="connsiteX2" fmla="*/ 674914 w 1828799"/>
                <a:gd name="connsiteY2" fmla="*/ 3363 h 1189906"/>
                <a:gd name="connsiteX3" fmla="*/ 1317171 w 1828799"/>
                <a:gd name="connsiteY3" fmla="*/ 144877 h 1189906"/>
                <a:gd name="connsiteX4" fmla="*/ 1621971 w 1828799"/>
                <a:gd name="connsiteY4" fmla="*/ 558535 h 1189906"/>
                <a:gd name="connsiteX5" fmla="*/ 1828799 w 1828799"/>
                <a:gd name="connsiteY5" fmla="*/ 1189906 h 1189906"/>
                <a:gd name="connsiteX6" fmla="*/ 1828799 w 1828799"/>
                <a:gd name="connsiteY6" fmla="*/ 1189906 h 11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799" h="1189906">
                  <a:moveTo>
                    <a:pt x="0" y="351706"/>
                  </a:moveTo>
                  <a:cubicBezTo>
                    <a:pt x="50800" y="315421"/>
                    <a:pt x="235857" y="123106"/>
                    <a:pt x="348343" y="68678"/>
                  </a:cubicBezTo>
                  <a:cubicBezTo>
                    <a:pt x="460829" y="14250"/>
                    <a:pt x="513443" y="-9337"/>
                    <a:pt x="674914" y="3363"/>
                  </a:cubicBezTo>
                  <a:cubicBezTo>
                    <a:pt x="836385" y="16063"/>
                    <a:pt x="1159328" y="52348"/>
                    <a:pt x="1317171" y="144877"/>
                  </a:cubicBezTo>
                  <a:cubicBezTo>
                    <a:pt x="1475014" y="237406"/>
                    <a:pt x="1536700" y="384364"/>
                    <a:pt x="1621971" y="558535"/>
                  </a:cubicBezTo>
                  <a:cubicBezTo>
                    <a:pt x="1707242" y="732707"/>
                    <a:pt x="1828799" y="1189906"/>
                    <a:pt x="1828799" y="1189906"/>
                  </a:cubicBezTo>
                  <a:lnTo>
                    <a:pt x="1828799" y="1189906"/>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419600" y="1643743"/>
            <a:ext cx="1995967" cy="1313758"/>
            <a:chOff x="4419600" y="1643743"/>
            <a:chExt cx="1995967" cy="1313758"/>
          </a:xfrm>
        </p:grpSpPr>
        <p:grpSp>
          <p:nvGrpSpPr>
            <p:cNvPr id="22" name="Group 21"/>
            <p:cNvGrpSpPr/>
            <p:nvPr/>
          </p:nvGrpSpPr>
          <p:grpSpPr>
            <a:xfrm>
              <a:off x="4419600" y="2797630"/>
              <a:ext cx="304800" cy="159871"/>
              <a:chOff x="4419600" y="2797630"/>
              <a:chExt cx="304800" cy="159871"/>
            </a:xfrm>
          </p:grpSpPr>
          <p:cxnSp>
            <p:nvCxnSpPr>
              <p:cNvPr id="13" name="Straight Connector 12"/>
              <p:cNvCxnSpPr/>
              <p:nvPr/>
            </p:nvCxnSpPr>
            <p:spPr>
              <a:xfrm>
                <a:off x="4485132" y="2909881"/>
                <a:ext cx="1737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128" y="2851374"/>
                <a:ext cx="23774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19600" y="2797630"/>
                <a:ext cx="304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12564" y="2957501"/>
                <a:ext cx="1188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4567811" y="1643743"/>
              <a:ext cx="1847756" cy="1143000"/>
            </a:xfrm>
            <a:custGeom>
              <a:avLst/>
              <a:gdLst>
                <a:gd name="connsiteX0" fmla="*/ 4189 w 1847756"/>
                <a:gd name="connsiteY0" fmla="*/ 1143000 h 1143000"/>
                <a:gd name="connsiteX1" fmla="*/ 4189 w 1847756"/>
                <a:gd name="connsiteY1" fmla="*/ 1012371 h 1143000"/>
                <a:gd name="connsiteX2" fmla="*/ 47732 w 1847756"/>
                <a:gd name="connsiteY2" fmla="*/ 762000 h 1143000"/>
                <a:gd name="connsiteX3" fmla="*/ 189246 w 1847756"/>
                <a:gd name="connsiteY3" fmla="*/ 685800 h 1143000"/>
                <a:gd name="connsiteX4" fmla="*/ 668218 w 1847756"/>
                <a:gd name="connsiteY4" fmla="*/ 696686 h 1143000"/>
                <a:gd name="connsiteX5" fmla="*/ 1680589 w 1847756"/>
                <a:gd name="connsiteY5" fmla="*/ 696686 h 1143000"/>
                <a:gd name="connsiteX6" fmla="*/ 1843875 w 1847756"/>
                <a:gd name="connsiteY6" fmla="*/ 326571 h 1143000"/>
                <a:gd name="connsiteX7" fmla="*/ 1800332 w 1847756"/>
                <a:gd name="connsiteY7" fmla="*/ 0 h 1143000"/>
                <a:gd name="connsiteX8" fmla="*/ 1800332 w 1847756"/>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56" h="1143000">
                  <a:moveTo>
                    <a:pt x="4189" y="1143000"/>
                  </a:moveTo>
                  <a:cubicBezTo>
                    <a:pt x="560" y="1109435"/>
                    <a:pt x="-3068" y="1075871"/>
                    <a:pt x="4189" y="1012371"/>
                  </a:cubicBezTo>
                  <a:cubicBezTo>
                    <a:pt x="11446" y="948871"/>
                    <a:pt x="16889" y="816428"/>
                    <a:pt x="47732" y="762000"/>
                  </a:cubicBezTo>
                  <a:cubicBezTo>
                    <a:pt x="78575" y="707572"/>
                    <a:pt x="85832" y="696686"/>
                    <a:pt x="189246" y="685800"/>
                  </a:cubicBezTo>
                  <a:cubicBezTo>
                    <a:pt x="292660" y="674914"/>
                    <a:pt x="668218" y="696686"/>
                    <a:pt x="668218" y="696686"/>
                  </a:cubicBezTo>
                  <a:cubicBezTo>
                    <a:pt x="916775" y="698500"/>
                    <a:pt x="1484646" y="758372"/>
                    <a:pt x="1680589" y="696686"/>
                  </a:cubicBezTo>
                  <a:cubicBezTo>
                    <a:pt x="1876532" y="635000"/>
                    <a:pt x="1823918" y="442685"/>
                    <a:pt x="1843875" y="326571"/>
                  </a:cubicBezTo>
                  <a:cubicBezTo>
                    <a:pt x="1863832" y="210457"/>
                    <a:pt x="1800332" y="0"/>
                    <a:pt x="1800332" y="0"/>
                  </a:cubicBezTo>
                  <a:lnTo>
                    <a:pt x="1800332"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5903917" y="1268298"/>
            <a:ext cx="458780" cy="246221"/>
          </a:xfrm>
          <a:prstGeom prst="rect">
            <a:avLst/>
          </a:prstGeom>
          <a:noFill/>
        </p:spPr>
        <p:txBody>
          <a:bodyPr wrap="none" rtlCol="0">
            <a:spAutoFit/>
          </a:bodyPr>
          <a:lstStyle/>
          <a:p>
            <a:r>
              <a:rPr lang="en-US" sz="1000" dirty="0">
                <a:solidFill>
                  <a:schemeClr val="bg1">
                    <a:lumMod val="85000"/>
                  </a:schemeClr>
                </a:solidFill>
              </a:rPr>
              <a:t>input</a:t>
            </a:r>
          </a:p>
        </p:txBody>
      </p:sp>
      <p:sp>
        <p:nvSpPr>
          <p:cNvPr id="25" name="TextBox 24"/>
          <p:cNvSpPr txBox="1"/>
          <p:nvPr/>
        </p:nvSpPr>
        <p:spPr>
          <a:xfrm>
            <a:off x="7950431" y="1353979"/>
            <a:ext cx="540533" cy="246221"/>
          </a:xfrm>
          <a:prstGeom prst="rect">
            <a:avLst/>
          </a:prstGeom>
          <a:noFill/>
        </p:spPr>
        <p:txBody>
          <a:bodyPr wrap="none" rtlCol="0">
            <a:spAutoFit/>
          </a:bodyPr>
          <a:lstStyle/>
          <a:p>
            <a:r>
              <a:rPr lang="en-US" sz="1000" dirty="0">
                <a:solidFill>
                  <a:schemeClr val="bg1">
                    <a:lumMod val="85000"/>
                  </a:schemeClr>
                </a:solidFill>
              </a:rPr>
              <a:t>output</a:t>
            </a:r>
          </a:p>
        </p:txBody>
      </p:sp>
      <p:sp>
        <p:nvSpPr>
          <p:cNvPr id="26" name="Rectangle 25"/>
          <p:cNvSpPr/>
          <p:nvPr/>
        </p:nvSpPr>
        <p:spPr>
          <a:xfrm>
            <a:off x="8109857" y="1600200"/>
            <a:ext cx="250372" cy="2286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15000" y="2957501"/>
            <a:ext cx="3069771" cy="1766899"/>
          </a:xfrm>
          <a:prstGeom prst="rect">
            <a:avLst/>
          </a:prstGeom>
          <a:solidFill>
            <a:schemeClr val="tx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500758" y="2909881"/>
            <a:ext cx="1349728" cy="369332"/>
          </a:xfrm>
          <a:prstGeom prst="rect">
            <a:avLst/>
          </a:prstGeom>
          <a:noFill/>
        </p:spPr>
        <p:txBody>
          <a:bodyPr wrap="none" rtlCol="0">
            <a:spAutoFit/>
          </a:bodyPr>
          <a:lstStyle/>
          <a:p>
            <a:r>
              <a:rPr lang="en-US" dirty="0">
                <a:solidFill>
                  <a:schemeClr val="tx1">
                    <a:lumMod val="85000"/>
                    <a:lumOff val="15000"/>
                  </a:schemeClr>
                </a:solidFill>
              </a:rPr>
              <a:t>Oscilloscope</a:t>
            </a:r>
          </a:p>
        </p:txBody>
      </p:sp>
      <p:sp>
        <p:nvSpPr>
          <p:cNvPr id="29" name="Rectangle 28"/>
          <p:cNvSpPr/>
          <p:nvPr/>
        </p:nvSpPr>
        <p:spPr>
          <a:xfrm>
            <a:off x="6462608" y="3246555"/>
            <a:ext cx="1426029" cy="131455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09857" y="3139005"/>
            <a:ext cx="250372" cy="280416"/>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183309" y="1709057"/>
            <a:ext cx="134975" cy="1567543"/>
          </a:xfrm>
          <a:custGeom>
            <a:avLst/>
            <a:gdLst>
              <a:gd name="connsiteX0" fmla="*/ 57177 w 134975"/>
              <a:gd name="connsiteY0" fmla="*/ 0 h 1567543"/>
              <a:gd name="connsiteX1" fmla="*/ 2748 w 134975"/>
              <a:gd name="connsiteY1" fmla="*/ 587829 h 1567543"/>
              <a:gd name="connsiteX2" fmla="*/ 133377 w 134975"/>
              <a:gd name="connsiteY2" fmla="*/ 957943 h 1567543"/>
              <a:gd name="connsiteX3" fmla="*/ 78948 w 134975"/>
              <a:gd name="connsiteY3" fmla="*/ 1567543 h 1567543"/>
              <a:gd name="connsiteX4" fmla="*/ 78948 w 134975"/>
              <a:gd name="connsiteY4" fmla="*/ 1567543 h 156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5" h="1567543">
                <a:moveTo>
                  <a:pt x="57177" y="0"/>
                </a:moveTo>
                <a:cubicBezTo>
                  <a:pt x="23612" y="214086"/>
                  <a:pt x="-9952" y="428172"/>
                  <a:pt x="2748" y="587829"/>
                </a:cubicBezTo>
                <a:cubicBezTo>
                  <a:pt x="15448" y="747486"/>
                  <a:pt x="120677" y="794657"/>
                  <a:pt x="133377" y="957943"/>
                </a:cubicBezTo>
                <a:cubicBezTo>
                  <a:pt x="146077" y="1121229"/>
                  <a:pt x="78948" y="1567543"/>
                  <a:pt x="78948" y="1567543"/>
                </a:cubicBezTo>
                <a:lnTo>
                  <a:pt x="78948" y="156754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010520" y="3417458"/>
            <a:ext cx="458780" cy="246221"/>
          </a:xfrm>
          <a:prstGeom prst="rect">
            <a:avLst/>
          </a:prstGeom>
          <a:noFill/>
        </p:spPr>
        <p:txBody>
          <a:bodyPr wrap="none" rtlCol="0">
            <a:spAutoFit/>
          </a:bodyPr>
          <a:lstStyle/>
          <a:p>
            <a:r>
              <a:rPr lang="en-US" sz="1000" dirty="0">
                <a:solidFill>
                  <a:schemeClr val="tx1">
                    <a:lumMod val="75000"/>
                    <a:lumOff val="25000"/>
                  </a:schemeClr>
                </a:solidFill>
              </a:rPr>
              <a:t>input</a:t>
            </a:r>
          </a:p>
        </p:txBody>
      </p:sp>
      <p:sp>
        <p:nvSpPr>
          <p:cNvPr id="34" name="TextBox 33"/>
          <p:cNvSpPr txBox="1"/>
          <p:nvPr/>
        </p:nvSpPr>
        <p:spPr>
          <a:xfrm>
            <a:off x="5866502" y="3554945"/>
            <a:ext cx="561372" cy="307777"/>
          </a:xfrm>
          <a:prstGeom prst="rect">
            <a:avLst/>
          </a:prstGeom>
          <a:noFill/>
        </p:spPr>
        <p:txBody>
          <a:bodyPr wrap="none" rtlCol="0">
            <a:spAutoFit/>
          </a:bodyPr>
          <a:lstStyle/>
          <a:p>
            <a:r>
              <a:rPr lang="en-US" sz="1400" dirty="0"/>
              <a:t>0 mV</a:t>
            </a:r>
          </a:p>
        </p:txBody>
      </p:sp>
      <p:sp>
        <p:nvSpPr>
          <p:cNvPr id="35" name="TextBox 34"/>
          <p:cNvSpPr txBox="1"/>
          <p:nvPr/>
        </p:nvSpPr>
        <p:spPr>
          <a:xfrm>
            <a:off x="5720629" y="4168149"/>
            <a:ext cx="707245" cy="307777"/>
          </a:xfrm>
          <a:prstGeom prst="rect">
            <a:avLst/>
          </a:prstGeom>
          <a:noFill/>
        </p:spPr>
        <p:txBody>
          <a:bodyPr wrap="none" rtlCol="0">
            <a:spAutoFit/>
          </a:bodyPr>
          <a:lstStyle/>
          <a:p>
            <a:r>
              <a:rPr lang="en-US" sz="1400" dirty="0"/>
              <a:t>-60 mV</a:t>
            </a:r>
          </a:p>
        </p:txBody>
      </p:sp>
      <p:cxnSp>
        <p:nvCxnSpPr>
          <p:cNvPr id="37" name="Straight Connector 36"/>
          <p:cNvCxnSpPr/>
          <p:nvPr/>
        </p:nvCxnSpPr>
        <p:spPr>
          <a:xfrm>
            <a:off x="6465322" y="3708833"/>
            <a:ext cx="142060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130629" y="838200"/>
            <a:ext cx="4909457" cy="5780314"/>
          </a:xfrm>
          <a:custGeom>
            <a:avLst/>
            <a:gdLst>
              <a:gd name="connsiteX0" fmla="*/ 1839685 w 4909457"/>
              <a:gd name="connsiteY0" fmla="*/ 174171 h 5780314"/>
              <a:gd name="connsiteX1" fmla="*/ 511628 w 4909457"/>
              <a:gd name="connsiteY1" fmla="*/ 391886 h 5780314"/>
              <a:gd name="connsiteX2" fmla="*/ 315685 w 4909457"/>
              <a:gd name="connsiteY2" fmla="*/ 903514 h 5780314"/>
              <a:gd name="connsiteX3" fmla="*/ 0 w 4909457"/>
              <a:gd name="connsiteY3" fmla="*/ 2558143 h 5780314"/>
              <a:gd name="connsiteX4" fmla="*/ 152400 w 4909457"/>
              <a:gd name="connsiteY4" fmla="*/ 4604657 h 5780314"/>
              <a:gd name="connsiteX5" fmla="*/ 424542 w 4909457"/>
              <a:gd name="connsiteY5" fmla="*/ 5519057 h 5780314"/>
              <a:gd name="connsiteX6" fmla="*/ 2275114 w 4909457"/>
              <a:gd name="connsiteY6" fmla="*/ 5780314 h 5780314"/>
              <a:gd name="connsiteX7" fmla="*/ 3690257 w 4909457"/>
              <a:gd name="connsiteY7" fmla="*/ 5540829 h 5780314"/>
              <a:gd name="connsiteX8" fmla="*/ 4702628 w 4909457"/>
              <a:gd name="connsiteY8" fmla="*/ 4397829 h 5780314"/>
              <a:gd name="connsiteX9" fmla="*/ 4898571 w 4909457"/>
              <a:gd name="connsiteY9" fmla="*/ 2362200 h 5780314"/>
              <a:gd name="connsiteX10" fmla="*/ 4909457 w 4909457"/>
              <a:gd name="connsiteY10" fmla="*/ 1295400 h 5780314"/>
              <a:gd name="connsiteX11" fmla="*/ 3777342 w 4909457"/>
              <a:gd name="connsiteY11" fmla="*/ 130629 h 5780314"/>
              <a:gd name="connsiteX12" fmla="*/ 2362200 w 4909457"/>
              <a:gd name="connsiteY12" fmla="*/ 0 h 5780314"/>
              <a:gd name="connsiteX13" fmla="*/ 1839685 w 4909457"/>
              <a:gd name="connsiteY13" fmla="*/ 174171 h 578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9457" h="5780314">
                <a:moveTo>
                  <a:pt x="1839685" y="174171"/>
                </a:moveTo>
                <a:lnTo>
                  <a:pt x="511628" y="391886"/>
                </a:lnTo>
                <a:lnTo>
                  <a:pt x="315685" y="903514"/>
                </a:lnTo>
                <a:lnTo>
                  <a:pt x="0" y="2558143"/>
                </a:lnTo>
                <a:lnTo>
                  <a:pt x="152400" y="4604657"/>
                </a:lnTo>
                <a:lnTo>
                  <a:pt x="424542" y="5519057"/>
                </a:lnTo>
                <a:lnTo>
                  <a:pt x="2275114" y="5780314"/>
                </a:lnTo>
                <a:lnTo>
                  <a:pt x="3690257" y="5540829"/>
                </a:lnTo>
                <a:lnTo>
                  <a:pt x="4702628" y="4397829"/>
                </a:lnTo>
                <a:lnTo>
                  <a:pt x="4898571" y="2362200"/>
                </a:lnTo>
                <a:lnTo>
                  <a:pt x="4909457" y="1295400"/>
                </a:lnTo>
                <a:lnTo>
                  <a:pt x="3777342" y="130629"/>
                </a:lnTo>
                <a:lnTo>
                  <a:pt x="2362200" y="0"/>
                </a:lnTo>
                <a:lnTo>
                  <a:pt x="1839685" y="174171"/>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32857"/>
            <a:ext cx="2621466" cy="4899378"/>
          </a:xfrm>
          <a:prstGeom prst="rect">
            <a:avLst/>
          </a:prstGeom>
        </p:spPr>
      </p:pic>
      <p:sp>
        <p:nvSpPr>
          <p:cNvPr id="5" name="Rectangle 4"/>
          <p:cNvSpPr/>
          <p:nvPr/>
        </p:nvSpPr>
        <p:spPr>
          <a:xfrm>
            <a:off x="5715000" y="12954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Amplifier</a:t>
            </a:r>
          </a:p>
        </p:txBody>
      </p:sp>
      <p:sp>
        <p:nvSpPr>
          <p:cNvPr id="8" name="Oval 7"/>
          <p:cNvSpPr/>
          <p:nvPr/>
        </p:nvSpPr>
        <p:spPr>
          <a:xfrm>
            <a:off x="5867400" y="1507671"/>
            <a:ext cx="228600" cy="2286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32071" y="1507671"/>
            <a:ext cx="228600" cy="22860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341730" y="246447"/>
            <a:ext cx="3623640" cy="2246381"/>
            <a:chOff x="2341730" y="246447"/>
            <a:chExt cx="3623640" cy="2246381"/>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730" y="246447"/>
              <a:ext cx="2197612" cy="2246381"/>
            </a:xfrm>
            <a:prstGeom prst="rect">
              <a:avLst/>
            </a:prstGeom>
          </p:spPr>
        </p:pic>
        <p:sp>
          <p:nvSpPr>
            <p:cNvPr id="18" name="Freeform 17"/>
            <p:cNvSpPr/>
            <p:nvPr/>
          </p:nvSpPr>
          <p:spPr>
            <a:xfrm>
              <a:off x="4136571" y="399407"/>
              <a:ext cx="1828799" cy="1189906"/>
            </a:xfrm>
            <a:custGeom>
              <a:avLst/>
              <a:gdLst>
                <a:gd name="connsiteX0" fmla="*/ 0 w 1796142"/>
                <a:gd name="connsiteY0" fmla="*/ 77430 h 1089801"/>
                <a:gd name="connsiteX1" fmla="*/ 620485 w 1796142"/>
                <a:gd name="connsiteY1" fmla="*/ 1230 h 1089801"/>
                <a:gd name="connsiteX2" fmla="*/ 1306285 w 1796142"/>
                <a:gd name="connsiteY2" fmla="*/ 131858 h 1089801"/>
                <a:gd name="connsiteX3" fmla="*/ 1589314 w 1796142"/>
                <a:gd name="connsiteY3" fmla="*/ 458430 h 1089801"/>
                <a:gd name="connsiteX4" fmla="*/ 1796142 w 1796142"/>
                <a:gd name="connsiteY4" fmla="*/ 1089801 h 1089801"/>
                <a:gd name="connsiteX5" fmla="*/ 1796142 w 1796142"/>
                <a:gd name="connsiteY5" fmla="*/ 1089801 h 1089801"/>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328519 h 1166719"/>
                <a:gd name="connsiteX1" fmla="*/ 674914 w 1828799"/>
                <a:gd name="connsiteY1" fmla="*/ 1948 h 1166719"/>
                <a:gd name="connsiteX2" fmla="*/ 1338942 w 1828799"/>
                <a:gd name="connsiteY2" fmla="*/ 208776 h 1166719"/>
                <a:gd name="connsiteX3" fmla="*/ 1621971 w 1828799"/>
                <a:gd name="connsiteY3" fmla="*/ 535348 h 1166719"/>
                <a:gd name="connsiteX4" fmla="*/ 1828799 w 1828799"/>
                <a:gd name="connsiteY4" fmla="*/ 1166719 h 1166719"/>
                <a:gd name="connsiteX5" fmla="*/ 1828799 w 1828799"/>
                <a:gd name="connsiteY5" fmla="*/ 1166719 h 1166719"/>
                <a:gd name="connsiteX0" fmla="*/ 0 w 1828799"/>
                <a:gd name="connsiteY0" fmla="*/ 335940 h 1174140"/>
                <a:gd name="connsiteX1" fmla="*/ 674914 w 1828799"/>
                <a:gd name="connsiteY1" fmla="*/ 9369 h 1174140"/>
                <a:gd name="connsiteX2" fmla="*/ 1317171 w 1828799"/>
                <a:gd name="connsiteY2" fmla="*/ 129111 h 1174140"/>
                <a:gd name="connsiteX3" fmla="*/ 1621971 w 1828799"/>
                <a:gd name="connsiteY3" fmla="*/ 542769 h 1174140"/>
                <a:gd name="connsiteX4" fmla="*/ 1828799 w 1828799"/>
                <a:gd name="connsiteY4" fmla="*/ 1174140 h 1174140"/>
                <a:gd name="connsiteX5" fmla="*/ 1828799 w 1828799"/>
                <a:gd name="connsiteY5" fmla="*/ 1174140 h 1174140"/>
                <a:gd name="connsiteX0" fmla="*/ 0 w 1828799"/>
                <a:gd name="connsiteY0" fmla="*/ 326614 h 1164814"/>
                <a:gd name="connsiteX1" fmla="*/ 304800 w 1828799"/>
                <a:gd name="connsiteY1" fmla="*/ 108901 h 1164814"/>
                <a:gd name="connsiteX2" fmla="*/ 674914 w 1828799"/>
                <a:gd name="connsiteY2" fmla="*/ 43 h 1164814"/>
                <a:gd name="connsiteX3" fmla="*/ 1317171 w 1828799"/>
                <a:gd name="connsiteY3" fmla="*/ 119785 h 1164814"/>
                <a:gd name="connsiteX4" fmla="*/ 1621971 w 1828799"/>
                <a:gd name="connsiteY4" fmla="*/ 533443 h 1164814"/>
                <a:gd name="connsiteX5" fmla="*/ 1828799 w 1828799"/>
                <a:gd name="connsiteY5" fmla="*/ 1164814 h 1164814"/>
                <a:gd name="connsiteX6" fmla="*/ 1828799 w 1828799"/>
                <a:gd name="connsiteY6" fmla="*/ 1164814 h 1164814"/>
                <a:gd name="connsiteX0" fmla="*/ 0 w 1828799"/>
                <a:gd name="connsiteY0" fmla="*/ 333062 h 1171262"/>
                <a:gd name="connsiteX1" fmla="*/ 348343 w 1828799"/>
                <a:gd name="connsiteY1" fmla="*/ 50034 h 1171262"/>
                <a:gd name="connsiteX2" fmla="*/ 674914 w 1828799"/>
                <a:gd name="connsiteY2" fmla="*/ 6491 h 1171262"/>
                <a:gd name="connsiteX3" fmla="*/ 1317171 w 1828799"/>
                <a:gd name="connsiteY3" fmla="*/ 126233 h 1171262"/>
                <a:gd name="connsiteX4" fmla="*/ 1621971 w 1828799"/>
                <a:gd name="connsiteY4" fmla="*/ 539891 h 1171262"/>
                <a:gd name="connsiteX5" fmla="*/ 1828799 w 1828799"/>
                <a:gd name="connsiteY5" fmla="*/ 1171262 h 1171262"/>
                <a:gd name="connsiteX6" fmla="*/ 1828799 w 1828799"/>
                <a:gd name="connsiteY6" fmla="*/ 1171262 h 1171262"/>
                <a:gd name="connsiteX0" fmla="*/ 0 w 1828799"/>
                <a:gd name="connsiteY0" fmla="*/ 351706 h 1189906"/>
                <a:gd name="connsiteX1" fmla="*/ 348343 w 1828799"/>
                <a:gd name="connsiteY1" fmla="*/ 68678 h 1189906"/>
                <a:gd name="connsiteX2" fmla="*/ 674914 w 1828799"/>
                <a:gd name="connsiteY2" fmla="*/ 3363 h 1189906"/>
                <a:gd name="connsiteX3" fmla="*/ 1317171 w 1828799"/>
                <a:gd name="connsiteY3" fmla="*/ 144877 h 1189906"/>
                <a:gd name="connsiteX4" fmla="*/ 1621971 w 1828799"/>
                <a:gd name="connsiteY4" fmla="*/ 558535 h 1189906"/>
                <a:gd name="connsiteX5" fmla="*/ 1828799 w 1828799"/>
                <a:gd name="connsiteY5" fmla="*/ 1189906 h 1189906"/>
                <a:gd name="connsiteX6" fmla="*/ 1828799 w 1828799"/>
                <a:gd name="connsiteY6" fmla="*/ 1189906 h 11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799" h="1189906">
                  <a:moveTo>
                    <a:pt x="0" y="351706"/>
                  </a:moveTo>
                  <a:cubicBezTo>
                    <a:pt x="50800" y="315421"/>
                    <a:pt x="235857" y="123106"/>
                    <a:pt x="348343" y="68678"/>
                  </a:cubicBezTo>
                  <a:cubicBezTo>
                    <a:pt x="460829" y="14250"/>
                    <a:pt x="513443" y="-9337"/>
                    <a:pt x="674914" y="3363"/>
                  </a:cubicBezTo>
                  <a:cubicBezTo>
                    <a:pt x="836385" y="16063"/>
                    <a:pt x="1159328" y="52348"/>
                    <a:pt x="1317171" y="144877"/>
                  </a:cubicBezTo>
                  <a:cubicBezTo>
                    <a:pt x="1475014" y="237406"/>
                    <a:pt x="1536700" y="384364"/>
                    <a:pt x="1621971" y="558535"/>
                  </a:cubicBezTo>
                  <a:cubicBezTo>
                    <a:pt x="1707242" y="732707"/>
                    <a:pt x="1828799" y="1189906"/>
                    <a:pt x="1828799" y="1189906"/>
                  </a:cubicBezTo>
                  <a:lnTo>
                    <a:pt x="1828799" y="1189906"/>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419600" y="2797630"/>
            <a:ext cx="304800" cy="159871"/>
            <a:chOff x="4419600" y="2797630"/>
            <a:chExt cx="304800" cy="159871"/>
          </a:xfrm>
        </p:grpSpPr>
        <p:cxnSp>
          <p:nvCxnSpPr>
            <p:cNvPr id="13" name="Straight Connector 12"/>
            <p:cNvCxnSpPr/>
            <p:nvPr/>
          </p:nvCxnSpPr>
          <p:spPr>
            <a:xfrm>
              <a:off x="4485132" y="2909881"/>
              <a:ext cx="1737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128" y="2851374"/>
              <a:ext cx="23774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19600" y="2797630"/>
              <a:ext cx="304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12564" y="2957501"/>
              <a:ext cx="1188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4567811" y="1643743"/>
            <a:ext cx="1847756" cy="1143000"/>
          </a:xfrm>
          <a:custGeom>
            <a:avLst/>
            <a:gdLst>
              <a:gd name="connsiteX0" fmla="*/ 4189 w 1847756"/>
              <a:gd name="connsiteY0" fmla="*/ 1143000 h 1143000"/>
              <a:gd name="connsiteX1" fmla="*/ 4189 w 1847756"/>
              <a:gd name="connsiteY1" fmla="*/ 1012371 h 1143000"/>
              <a:gd name="connsiteX2" fmla="*/ 47732 w 1847756"/>
              <a:gd name="connsiteY2" fmla="*/ 762000 h 1143000"/>
              <a:gd name="connsiteX3" fmla="*/ 189246 w 1847756"/>
              <a:gd name="connsiteY3" fmla="*/ 685800 h 1143000"/>
              <a:gd name="connsiteX4" fmla="*/ 668218 w 1847756"/>
              <a:gd name="connsiteY4" fmla="*/ 696686 h 1143000"/>
              <a:gd name="connsiteX5" fmla="*/ 1680589 w 1847756"/>
              <a:gd name="connsiteY5" fmla="*/ 696686 h 1143000"/>
              <a:gd name="connsiteX6" fmla="*/ 1843875 w 1847756"/>
              <a:gd name="connsiteY6" fmla="*/ 326571 h 1143000"/>
              <a:gd name="connsiteX7" fmla="*/ 1800332 w 1847756"/>
              <a:gd name="connsiteY7" fmla="*/ 0 h 1143000"/>
              <a:gd name="connsiteX8" fmla="*/ 1800332 w 1847756"/>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56" h="1143000">
                <a:moveTo>
                  <a:pt x="4189" y="1143000"/>
                </a:moveTo>
                <a:cubicBezTo>
                  <a:pt x="560" y="1109435"/>
                  <a:pt x="-3068" y="1075871"/>
                  <a:pt x="4189" y="1012371"/>
                </a:cubicBezTo>
                <a:cubicBezTo>
                  <a:pt x="11446" y="948871"/>
                  <a:pt x="16889" y="816428"/>
                  <a:pt x="47732" y="762000"/>
                </a:cubicBezTo>
                <a:cubicBezTo>
                  <a:pt x="78575" y="707572"/>
                  <a:pt x="85832" y="696686"/>
                  <a:pt x="189246" y="685800"/>
                </a:cubicBezTo>
                <a:cubicBezTo>
                  <a:pt x="292660" y="674914"/>
                  <a:pt x="668218" y="696686"/>
                  <a:pt x="668218" y="696686"/>
                </a:cubicBezTo>
                <a:cubicBezTo>
                  <a:pt x="916775" y="698500"/>
                  <a:pt x="1484646" y="758372"/>
                  <a:pt x="1680589" y="696686"/>
                </a:cubicBezTo>
                <a:cubicBezTo>
                  <a:pt x="1876532" y="635000"/>
                  <a:pt x="1823918" y="442685"/>
                  <a:pt x="1843875" y="326571"/>
                </a:cubicBezTo>
                <a:cubicBezTo>
                  <a:pt x="1863832" y="210457"/>
                  <a:pt x="1800332" y="0"/>
                  <a:pt x="1800332" y="0"/>
                </a:cubicBezTo>
                <a:lnTo>
                  <a:pt x="1800332"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903917" y="1268298"/>
            <a:ext cx="458780" cy="246221"/>
          </a:xfrm>
          <a:prstGeom prst="rect">
            <a:avLst/>
          </a:prstGeom>
          <a:noFill/>
        </p:spPr>
        <p:txBody>
          <a:bodyPr wrap="none" rtlCol="0">
            <a:spAutoFit/>
          </a:bodyPr>
          <a:lstStyle/>
          <a:p>
            <a:r>
              <a:rPr lang="en-US" sz="1000" dirty="0">
                <a:solidFill>
                  <a:schemeClr val="bg1">
                    <a:lumMod val="85000"/>
                  </a:schemeClr>
                </a:solidFill>
              </a:rPr>
              <a:t>input</a:t>
            </a:r>
          </a:p>
        </p:txBody>
      </p:sp>
      <p:sp>
        <p:nvSpPr>
          <p:cNvPr id="25" name="TextBox 24"/>
          <p:cNvSpPr txBox="1"/>
          <p:nvPr/>
        </p:nvSpPr>
        <p:spPr>
          <a:xfrm>
            <a:off x="7950431" y="1353979"/>
            <a:ext cx="540533" cy="246221"/>
          </a:xfrm>
          <a:prstGeom prst="rect">
            <a:avLst/>
          </a:prstGeom>
          <a:noFill/>
        </p:spPr>
        <p:txBody>
          <a:bodyPr wrap="none" rtlCol="0">
            <a:spAutoFit/>
          </a:bodyPr>
          <a:lstStyle/>
          <a:p>
            <a:r>
              <a:rPr lang="en-US" sz="1000" dirty="0">
                <a:solidFill>
                  <a:schemeClr val="bg1">
                    <a:lumMod val="85000"/>
                  </a:schemeClr>
                </a:solidFill>
              </a:rPr>
              <a:t>output</a:t>
            </a:r>
          </a:p>
        </p:txBody>
      </p:sp>
      <p:sp>
        <p:nvSpPr>
          <p:cNvPr id="26" name="Rectangle 25"/>
          <p:cNvSpPr/>
          <p:nvPr/>
        </p:nvSpPr>
        <p:spPr>
          <a:xfrm>
            <a:off x="8109857" y="1600200"/>
            <a:ext cx="250372" cy="2286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15000" y="2957501"/>
            <a:ext cx="3069771" cy="1766899"/>
          </a:xfrm>
          <a:prstGeom prst="rect">
            <a:avLst/>
          </a:prstGeom>
          <a:solidFill>
            <a:schemeClr val="tx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500758" y="2909881"/>
            <a:ext cx="1349728" cy="369332"/>
          </a:xfrm>
          <a:prstGeom prst="rect">
            <a:avLst/>
          </a:prstGeom>
          <a:noFill/>
        </p:spPr>
        <p:txBody>
          <a:bodyPr wrap="none" rtlCol="0">
            <a:spAutoFit/>
          </a:bodyPr>
          <a:lstStyle/>
          <a:p>
            <a:r>
              <a:rPr lang="en-US" dirty="0">
                <a:solidFill>
                  <a:schemeClr val="tx1">
                    <a:lumMod val="85000"/>
                    <a:lumOff val="15000"/>
                  </a:schemeClr>
                </a:solidFill>
              </a:rPr>
              <a:t>Oscilloscope</a:t>
            </a:r>
          </a:p>
        </p:txBody>
      </p:sp>
      <p:sp>
        <p:nvSpPr>
          <p:cNvPr id="29" name="Rectangle 28"/>
          <p:cNvSpPr/>
          <p:nvPr/>
        </p:nvSpPr>
        <p:spPr>
          <a:xfrm>
            <a:off x="6462608" y="3246555"/>
            <a:ext cx="1426029" cy="131455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09857" y="3139005"/>
            <a:ext cx="250372" cy="280416"/>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183309" y="1709057"/>
            <a:ext cx="134975" cy="1567543"/>
          </a:xfrm>
          <a:custGeom>
            <a:avLst/>
            <a:gdLst>
              <a:gd name="connsiteX0" fmla="*/ 57177 w 134975"/>
              <a:gd name="connsiteY0" fmla="*/ 0 h 1567543"/>
              <a:gd name="connsiteX1" fmla="*/ 2748 w 134975"/>
              <a:gd name="connsiteY1" fmla="*/ 587829 h 1567543"/>
              <a:gd name="connsiteX2" fmla="*/ 133377 w 134975"/>
              <a:gd name="connsiteY2" fmla="*/ 957943 h 1567543"/>
              <a:gd name="connsiteX3" fmla="*/ 78948 w 134975"/>
              <a:gd name="connsiteY3" fmla="*/ 1567543 h 1567543"/>
              <a:gd name="connsiteX4" fmla="*/ 78948 w 134975"/>
              <a:gd name="connsiteY4" fmla="*/ 1567543 h 156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5" h="1567543">
                <a:moveTo>
                  <a:pt x="57177" y="0"/>
                </a:moveTo>
                <a:cubicBezTo>
                  <a:pt x="23612" y="214086"/>
                  <a:pt x="-9952" y="428172"/>
                  <a:pt x="2748" y="587829"/>
                </a:cubicBezTo>
                <a:cubicBezTo>
                  <a:pt x="15448" y="747486"/>
                  <a:pt x="120677" y="794657"/>
                  <a:pt x="133377" y="957943"/>
                </a:cubicBezTo>
                <a:cubicBezTo>
                  <a:pt x="146077" y="1121229"/>
                  <a:pt x="78948" y="1567543"/>
                  <a:pt x="78948" y="1567543"/>
                </a:cubicBezTo>
                <a:lnTo>
                  <a:pt x="78948" y="156754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010520" y="3417458"/>
            <a:ext cx="458780" cy="246221"/>
          </a:xfrm>
          <a:prstGeom prst="rect">
            <a:avLst/>
          </a:prstGeom>
          <a:noFill/>
        </p:spPr>
        <p:txBody>
          <a:bodyPr wrap="none" rtlCol="0">
            <a:spAutoFit/>
          </a:bodyPr>
          <a:lstStyle/>
          <a:p>
            <a:r>
              <a:rPr lang="en-US" sz="1000" dirty="0">
                <a:solidFill>
                  <a:schemeClr val="tx1">
                    <a:lumMod val="75000"/>
                    <a:lumOff val="25000"/>
                  </a:schemeClr>
                </a:solidFill>
              </a:rPr>
              <a:t>input</a:t>
            </a:r>
          </a:p>
        </p:txBody>
      </p:sp>
      <p:sp>
        <p:nvSpPr>
          <p:cNvPr id="34" name="TextBox 33"/>
          <p:cNvSpPr txBox="1"/>
          <p:nvPr/>
        </p:nvSpPr>
        <p:spPr>
          <a:xfrm>
            <a:off x="5866502" y="3554945"/>
            <a:ext cx="561372" cy="307777"/>
          </a:xfrm>
          <a:prstGeom prst="rect">
            <a:avLst/>
          </a:prstGeom>
          <a:noFill/>
        </p:spPr>
        <p:txBody>
          <a:bodyPr wrap="none" rtlCol="0">
            <a:spAutoFit/>
          </a:bodyPr>
          <a:lstStyle/>
          <a:p>
            <a:r>
              <a:rPr lang="en-US" sz="1400" dirty="0"/>
              <a:t>0 mV</a:t>
            </a:r>
          </a:p>
        </p:txBody>
      </p:sp>
      <p:sp>
        <p:nvSpPr>
          <p:cNvPr id="35" name="TextBox 34"/>
          <p:cNvSpPr txBox="1"/>
          <p:nvPr/>
        </p:nvSpPr>
        <p:spPr>
          <a:xfrm>
            <a:off x="5720629" y="4168149"/>
            <a:ext cx="707245" cy="307777"/>
          </a:xfrm>
          <a:prstGeom prst="rect">
            <a:avLst/>
          </a:prstGeom>
          <a:noFill/>
        </p:spPr>
        <p:txBody>
          <a:bodyPr wrap="none" rtlCol="0">
            <a:spAutoFit/>
          </a:bodyPr>
          <a:lstStyle/>
          <a:p>
            <a:r>
              <a:rPr lang="en-US" sz="1400" dirty="0"/>
              <a:t>-60 mV</a:t>
            </a:r>
          </a:p>
        </p:txBody>
      </p:sp>
      <p:cxnSp>
        <p:nvCxnSpPr>
          <p:cNvPr id="37" name="Straight Connector 36"/>
          <p:cNvCxnSpPr/>
          <p:nvPr/>
        </p:nvCxnSpPr>
        <p:spPr>
          <a:xfrm>
            <a:off x="6465322" y="3708833"/>
            <a:ext cx="142060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386326" y="384480"/>
            <a:ext cx="2579044" cy="2246381"/>
            <a:chOff x="3386326" y="384480"/>
            <a:chExt cx="2579044" cy="2246381"/>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326" y="384480"/>
              <a:ext cx="2197612" cy="2246381"/>
            </a:xfrm>
            <a:prstGeom prst="rect">
              <a:avLst/>
            </a:prstGeom>
          </p:spPr>
        </p:pic>
        <p:sp>
          <p:nvSpPr>
            <p:cNvPr id="39" name="Freeform 38"/>
            <p:cNvSpPr/>
            <p:nvPr/>
          </p:nvSpPr>
          <p:spPr>
            <a:xfrm>
              <a:off x="5301343" y="399407"/>
              <a:ext cx="664027" cy="1189906"/>
            </a:xfrm>
            <a:custGeom>
              <a:avLst/>
              <a:gdLst>
                <a:gd name="connsiteX0" fmla="*/ 0 w 1796142"/>
                <a:gd name="connsiteY0" fmla="*/ 77430 h 1089801"/>
                <a:gd name="connsiteX1" fmla="*/ 620485 w 1796142"/>
                <a:gd name="connsiteY1" fmla="*/ 1230 h 1089801"/>
                <a:gd name="connsiteX2" fmla="*/ 1306285 w 1796142"/>
                <a:gd name="connsiteY2" fmla="*/ 131858 h 1089801"/>
                <a:gd name="connsiteX3" fmla="*/ 1589314 w 1796142"/>
                <a:gd name="connsiteY3" fmla="*/ 458430 h 1089801"/>
                <a:gd name="connsiteX4" fmla="*/ 1796142 w 1796142"/>
                <a:gd name="connsiteY4" fmla="*/ 1089801 h 1089801"/>
                <a:gd name="connsiteX5" fmla="*/ 1796142 w 1796142"/>
                <a:gd name="connsiteY5" fmla="*/ 1089801 h 1089801"/>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328519 h 1166719"/>
                <a:gd name="connsiteX1" fmla="*/ 674914 w 1828799"/>
                <a:gd name="connsiteY1" fmla="*/ 1948 h 1166719"/>
                <a:gd name="connsiteX2" fmla="*/ 1338942 w 1828799"/>
                <a:gd name="connsiteY2" fmla="*/ 208776 h 1166719"/>
                <a:gd name="connsiteX3" fmla="*/ 1621971 w 1828799"/>
                <a:gd name="connsiteY3" fmla="*/ 535348 h 1166719"/>
                <a:gd name="connsiteX4" fmla="*/ 1828799 w 1828799"/>
                <a:gd name="connsiteY4" fmla="*/ 1166719 h 1166719"/>
                <a:gd name="connsiteX5" fmla="*/ 1828799 w 1828799"/>
                <a:gd name="connsiteY5" fmla="*/ 1166719 h 1166719"/>
                <a:gd name="connsiteX0" fmla="*/ 0 w 1828799"/>
                <a:gd name="connsiteY0" fmla="*/ 335940 h 1174140"/>
                <a:gd name="connsiteX1" fmla="*/ 674914 w 1828799"/>
                <a:gd name="connsiteY1" fmla="*/ 9369 h 1174140"/>
                <a:gd name="connsiteX2" fmla="*/ 1317171 w 1828799"/>
                <a:gd name="connsiteY2" fmla="*/ 129111 h 1174140"/>
                <a:gd name="connsiteX3" fmla="*/ 1621971 w 1828799"/>
                <a:gd name="connsiteY3" fmla="*/ 542769 h 1174140"/>
                <a:gd name="connsiteX4" fmla="*/ 1828799 w 1828799"/>
                <a:gd name="connsiteY4" fmla="*/ 1174140 h 1174140"/>
                <a:gd name="connsiteX5" fmla="*/ 1828799 w 1828799"/>
                <a:gd name="connsiteY5" fmla="*/ 1174140 h 1174140"/>
                <a:gd name="connsiteX0" fmla="*/ 0 w 1828799"/>
                <a:gd name="connsiteY0" fmla="*/ 326614 h 1164814"/>
                <a:gd name="connsiteX1" fmla="*/ 304800 w 1828799"/>
                <a:gd name="connsiteY1" fmla="*/ 108901 h 1164814"/>
                <a:gd name="connsiteX2" fmla="*/ 674914 w 1828799"/>
                <a:gd name="connsiteY2" fmla="*/ 43 h 1164814"/>
                <a:gd name="connsiteX3" fmla="*/ 1317171 w 1828799"/>
                <a:gd name="connsiteY3" fmla="*/ 119785 h 1164814"/>
                <a:gd name="connsiteX4" fmla="*/ 1621971 w 1828799"/>
                <a:gd name="connsiteY4" fmla="*/ 533443 h 1164814"/>
                <a:gd name="connsiteX5" fmla="*/ 1828799 w 1828799"/>
                <a:gd name="connsiteY5" fmla="*/ 1164814 h 1164814"/>
                <a:gd name="connsiteX6" fmla="*/ 1828799 w 1828799"/>
                <a:gd name="connsiteY6" fmla="*/ 1164814 h 1164814"/>
                <a:gd name="connsiteX0" fmla="*/ 0 w 1828799"/>
                <a:gd name="connsiteY0" fmla="*/ 333062 h 1171262"/>
                <a:gd name="connsiteX1" fmla="*/ 348343 w 1828799"/>
                <a:gd name="connsiteY1" fmla="*/ 50034 h 1171262"/>
                <a:gd name="connsiteX2" fmla="*/ 674914 w 1828799"/>
                <a:gd name="connsiteY2" fmla="*/ 6491 h 1171262"/>
                <a:gd name="connsiteX3" fmla="*/ 1317171 w 1828799"/>
                <a:gd name="connsiteY3" fmla="*/ 126233 h 1171262"/>
                <a:gd name="connsiteX4" fmla="*/ 1621971 w 1828799"/>
                <a:gd name="connsiteY4" fmla="*/ 539891 h 1171262"/>
                <a:gd name="connsiteX5" fmla="*/ 1828799 w 1828799"/>
                <a:gd name="connsiteY5" fmla="*/ 1171262 h 1171262"/>
                <a:gd name="connsiteX6" fmla="*/ 1828799 w 1828799"/>
                <a:gd name="connsiteY6" fmla="*/ 1171262 h 1171262"/>
                <a:gd name="connsiteX0" fmla="*/ 0 w 1828799"/>
                <a:gd name="connsiteY0" fmla="*/ 351706 h 1189906"/>
                <a:gd name="connsiteX1" fmla="*/ 348343 w 1828799"/>
                <a:gd name="connsiteY1" fmla="*/ 68678 h 1189906"/>
                <a:gd name="connsiteX2" fmla="*/ 674914 w 1828799"/>
                <a:gd name="connsiteY2" fmla="*/ 3363 h 1189906"/>
                <a:gd name="connsiteX3" fmla="*/ 1317171 w 1828799"/>
                <a:gd name="connsiteY3" fmla="*/ 144877 h 1189906"/>
                <a:gd name="connsiteX4" fmla="*/ 1621971 w 1828799"/>
                <a:gd name="connsiteY4" fmla="*/ 558535 h 1189906"/>
                <a:gd name="connsiteX5" fmla="*/ 1828799 w 1828799"/>
                <a:gd name="connsiteY5" fmla="*/ 1189906 h 1189906"/>
                <a:gd name="connsiteX6" fmla="*/ 1828799 w 1828799"/>
                <a:gd name="connsiteY6" fmla="*/ 1189906 h 11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799" h="1189906">
                  <a:moveTo>
                    <a:pt x="0" y="351706"/>
                  </a:moveTo>
                  <a:cubicBezTo>
                    <a:pt x="50800" y="315421"/>
                    <a:pt x="235857" y="123106"/>
                    <a:pt x="348343" y="68678"/>
                  </a:cubicBezTo>
                  <a:cubicBezTo>
                    <a:pt x="460829" y="14250"/>
                    <a:pt x="513443" y="-9337"/>
                    <a:pt x="674914" y="3363"/>
                  </a:cubicBezTo>
                  <a:cubicBezTo>
                    <a:pt x="836385" y="16063"/>
                    <a:pt x="1159328" y="52348"/>
                    <a:pt x="1317171" y="144877"/>
                  </a:cubicBezTo>
                  <a:cubicBezTo>
                    <a:pt x="1475014" y="237406"/>
                    <a:pt x="1536700" y="384364"/>
                    <a:pt x="1621971" y="558535"/>
                  </a:cubicBezTo>
                  <a:cubicBezTo>
                    <a:pt x="1707242" y="732707"/>
                    <a:pt x="1828799" y="1189906"/>
                    <a:pt x="1828799" y="1189906"/>
                  </a:cubicBezTo>
                  <a:lnTo>
                    <a:pt x="1828799" y="1189906"/>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39"/>
          <p:cNvCxnSpPr/>
          <p:nvPr/>
        </p:nvCxnSpPr>
        <p:spPr>
          <a:xfrm>
            <a:off x="6476204" y="4307559"/>
            <a:ext cx="142060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7" presetID="22" presetClass="entr" presetSubtype="8"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wipe(left)">
                                      <p:cBhvr>
                                        <p:cTn id="9"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nodeType="after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469" y="644578"/>
            <a:ext cx="2548328" cy="3046988"/>
          </a:xfrm>
          <a:prstGeom prst="rect">
            <a:avLst/>
          </a:prstGeom>
          <a:noFill/>
        </p:spPr>
        <p:txBody>
          <a:bodyPr wrap="square" rtlCol="0">
            <a:spAutoFit/>
          </a:bodyPr>
          <a:lstStyle/>
          <a:p>
            <a:r>
              <a:rPr lang="en-US" sz="3200" dirty="0">
                <a:solidFill>
                  <a:srgbClr val="0000CC"/>
                </a:solidFill>
              </a:rPr>
              <a:t>A main function of the membrane is separation of charge!</a:t>
            </a:r>
          </a:p>
        </p:txBody>
      </p:sp>
      <p:grpSp>
        <p:nvGrpSpPr>
          <p:cNvPr id="4" name="Group 3"/>
          <p:cNvGrpSpPr/>
          <p:nvPr/>
        </p:nvGrpSpPr>
        <p:grpSpPr>
          <a:xfrm>
            <a:off x="3596635" y="951476"/>
            <a:ext cx="4901184" cy="5140410"/>
            <a:chOff x="3633706" y="729050"/>
            <a:chExt cx="4901184" cy="5140410"/>
          </a:xfrm>
        </p:grpSpPr>
        <p:sp>
          <p:nvSpPr>
            <p:cNvPr id="5" name="Oval 4"/>
            <p:cNvSpPr/>
            <p:nvPr/>
          </p:nvSpPr>
          <p:spPr>
            <a:xfrm>
              <a:off x="3805877" y="1050328"/>
              <a:ext cx="4572000" cy="4670855"/>
            </a:xfrm>
            <a:prstGeom prst="ellipse">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633706" y="729050"/>
              <a:ext cx="4901184" cy="5140410"/>
            </a:xfrm>
            <a:prstGeom prst="rect">
              <a:avLst/>
            </a:prstGeom>
          </p:spPr>
        </p:pic>
      </p:grpSp>
      <p:sp>
        <p:nvSpPr>
          <p:cNvPr id="7" name="TextBox 6"/>
          <p:cNvSpPr txBox="1"/>
          <p:nvPr/>
        </p:nvSpPr>
        <p:spPr>
          <a:xfrm>
            <a:off x="7714162" y="318647"/>
            <a:ext cx="1033616" cy="954107"/>
          </a:xfrm>
          <a:prstGeom prst="rect">
            <a:avLst/>
          </a:prstGeom>
          <a:noFill/>
        </p:spPr>
        <p:txBody>
          <a:bodyPr wrap="none" rtlCol="0">
            <a:spAutoFit/>
          </a:bodyPr>
          <a:lstStyle/>
          <a:p>
            <a:r>
              <a:rPr lang="en-US" sz="2800" dirty="0">
                <a:solidFill>
                  <a:srgbClr val="00B050"/>
                </a:solidFill>
              </a:rPr>
              <a:t>Set to</a:t>
            </a:r>
          </a:p>
          <a:p>
            <a:r>
              <a:rPr lang="en-US" sz="2800" dirty="0">
                <a:solidFill>
                  <a:srgbClr val="00B050"/>
                </a:solidFill>
              </a:rPr>
              <a:t>0 mV</a:t>
            </a:r>
          </a:p>
        </p:txBody>
      </p:sp>
      <p:sp>
        <p:nvSpPr>
          <p:cNvPr id="8" name="TextBox 7"/>
          <p:cNvSpPr txBox="1"/>
          <p:nvPr/>
        </p:nvSpPr>
        <p:spPr>
          <a:xfrm>
            <a:off x="5358400" y="3337015"/>
            <a:ext cx="1494320" cy="523220"/>
          </a:xfrm>
          <a:prstGeom prst="rect">
            <a:avLst/>
          </a:prstGeom>
          <a:noFill/>
        </p:spPr>
        <p:txBody>
          <a:bodyPr wrap="none" rtlCol="0">
            <a:spAutoFit/>
          </a:bodyPr>
          <a:lstStyle/>
          <a:p>
            <a:r>
              <a:rPr lang="en-US" sz="2800" dirty="0"/>
              <a:t>= -60 mV</a:t>
            </a:r>
          </a:p>
        </p:txBody>
      </p:sp>
      <p:sp>
        <p:nvSpPr>
          <p:cNvPr id="9" name="TextBox 8"/>
          <p:cNvSpPr txBox="1"/>
          <p:nvPr/>
        </p:nvSpPr>
        <p:spPr>
          <a:xfrm>
            <a:off x="6370011" y="426368"/>
            <a:ext cx="1344151" cy="369332"/>
          </a:xfrm>
          <a:prstGeom prst="rect">
            <a:avLst/>
          </a:prstGeom>
          <a:noFill/>
        </p:spPr>
        <p:txBody>
          <a:bodyPr wrap="none" rtlCol="0">
            <a:spAutoFit/>
          </a:bodyPr>
          <a:lstStyle/>
          <a:p>
            <a:r>
              <a:rPr lang="en-US" i="1" dirty="0">
                <a:solidFill>
                  <a:srgbClr val="00B050"/>
                </a:solidFill>
              </a:rPr>
              <a:t>extracellular</a:t>
            </a:r>
          </a:p>
        </p:txBody>
      </p:sp>
      <p:sp>
        <p:nvSpPr>
          <p:cNvPr id="10" name="TextBox 9"/>
          <p:cNvSpPr txBox="1"/>
          <p:nvPr/>
        </p:nvSpPr>
        <p:spPr>
          <a:xfrm>
            <a:off x="5548004" y="2843347"/>
            <a:ext cx="1304716" cy="369332"/>
          </a:xfrm>
          <a:prstGeom prst="rect">
            <a:avLst/>
          </a:prstGeom>
          <a:noFill/>
        </p:spPr>
        <p:txBody>
          <a:bodyPr wrap="none" rtlCol="0">
            <a:spAutoFit/>
          </a:bodyPr>
          <a:lstStyle/>
          <a:p>
            <a:r>
              <a:rPr lang="en-US" i="1" dirty="0">
                <a:solidFill>
                  <a:srgbClr val="FF9999"/>
                </a:solidFill>
              </a:rPr>
              <a:t>intracellular</a:t>
            </a:r>
          </a:p>
        </p:txBody>
      </p:sp>
      <p:sp>
        <p:nvSpPr>
          <p:cNvPr id="11" name="TextBox 10"/>
          <p:cNvSpPr txBox="1"/>
          <p:nvPr/>
        </p:nvSpPr>
        <p:spPr>
          <a:xfrm>
            <a:off x="498028" y="5149373"/>
            <a:ext cx="3206891" cy="1477328"/>
          </a:xfrm>
          <a:prstGeom prst="rect">
            <a:avLst/>
          </a:prstGeom>
          <a:noFill/>
        </p:spPr>
        <p:txBody>
          <a:bodyPr wrap="square" rtlCol="0">
            <a:spAutoFit/>
          </a:bodyPr>
          <a:lstStyle/>
          <a:p>
            <a:r>
              <a:rPr lang="en-US" i="1" dirty="0"/>
              <a:t>How does the membrane provide that separation and</a:t>
            </a:r>
          </a:p>
          <a:p>
            <a:r>
              <a:rPr lang="en-US" i="1" dirty="0"/>
              <a:t>How do we get communication between inside and outside of cell?</a:t>
            </a:r>
          </a:p>
        </p:txBody>
      </p:sp>
    </p:spTree>
    <p:extLst>
      <p:ext uri="{BB962C8B-B14F-4D97-AF65-F5344CB8AC3E}">
        <p14:creationId xmlns:p14="http://schemas.microsoft.com/office/powerpoint/2010/main" val="38009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19" y="5267407"/>
            <a:ext cx="2804366" cy="15005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8715" b="30281"/>
          <a:stretch/>
        </p:blipFill>
        <p:spPr>
          <a:xfrm>
            <a:off x="542318" y="165988"/>
            <a:ext cx="2308458" cy="3709326"/>
          </a:xfrm>
          <a:prstGeom prst="rect">
            <a:avLst/>
          </a:prstGeom>
        </p:spPr>
      </p:pic>
      <p:grpSp>
        <p:nvGrpSpPr>
          <p:cNvPr id="14" name="Group 13"/>
          <p:cNvGrpSpPr/>
          <p:nvPr/>
        </p:nvGrpSpPr>
        <p:grpSpPr>
          <a:xfrm>
            <a:off x="544364" y="3875314"/>
            <a:ext cx="4501260" cy="1868261"/>
            <a:chOff x="2860952" y="3875314"/>
            <a:chExt cx="4501260" cy="186826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719"/>
            <a:stretch/>
          </p:blipFill>
          <p:spPr>
            <a:xfrm>
              <a:off x="2860952" y="3875314"/>
              <a:ext cx="4501260" cy="1611086"/>
            </a:xfrm>
            <a:prstGeom prst="rect">
              <a:avLst/>
            </a:prstGeom>
          </p:spPr>
        </p:pic>
        <p:cxnSp>
          <p:nvCxnSpPr>
            <p:cNvPr id="9" name="Straight Connector 8"/>
            <p:cNvCxnSpPr/>
            <p:nvPr/>
          </p:nvCxnSpPr>
          <p:spPr>
            <a:xfrm flipH="1" flipV="1">
              <a:off x="3287486" y="4985657"/>
              <a:ext cx="1144360" cy="7579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5800" y="4985657"/>
              <a:ext cx="2775857" cy="74023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593298" y="165988"/>
            <a:ext cx="6147290" cy="369332"/>
          </a:xfrm>
          <a:prstGeom prst="rect">
            <a:avLst/>
          </a:prstGeom>
          <a:noFill/>
        </p:spPr>
        <p:txBody>
          <a:bodyPr wrap="square" rtlCol="0">
            <a:spAutoFit/>
          </a:bodyPr>
          <a:lstStyle/>
          <a:p>
            <a:r>
              <a:rPr lang="en-US" dirty="0">
                <a:solidFill>
                  <a:srgbClr val="CC6600"/>
                </a:solidFill>
              </a:rPr>
              <a:t>The membrane consists of a phospholipid bilayer</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284" y="605188"/>
            <a:ext cx="3801979" cy="2914851"/>
          </a:xfrm>
          <a:prstGeom prst="rect">
            <a:avLst/>
          </a:prstGeom>
        </p:spPr>
      </p:pic>
    </p:spTree>
    <p:extLst>
      <p:ext uri="{BB962C8B-B14F-4D97-AF65-F5344CB8AC3E}">
        <p14:creationId xmlns:p14="http://schemas.microsoft.com/office/powerpoint/2010/main" val="19648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19" y="5267407"/>
            <a:ext cx="2804366" cy="1500507"/>
          </a:xfrm>
          <a:prstGeom prst="rect">
            <a:avLst/>
          </a:prstGeom>
        </p:spPr>
      </p:pic>
      <p:grpSp>
        <p:nvGrpSpPr>
          <p:cNvPr id="14" name="Group 13"/>
          <p:cNvGrpSpPr/>
          <p:nvPr/>
        </p:nvGrpSpPr>
        <p:grpSpPr>
          <a:xfrm>
            <a:off x="544364" y="3875314"/>
            <a:ext cx="4501260" cy="1868261"/>
            <a:chOff x="2860952" y="3875314"/>
            <a:chExt cx="4501260" cy="186826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719"/>
            <a:stretch/>
          </p:blipFill>
          <p:spPr>
            <a:xfrm>
              <a:off x="2860952" y="3875314"/>
              <a:ext cx="4501260" cy="1611086"/>
            </a:xfrm>
            <a:prstGeom prst="rect">
              <a:avLst/>
            </a:prstGeom>
          </p:spPr>
        </p:pic>
        <p:cxnSp>
          <p:nvCxnSpPr>
            <p:cNvPr id="9" name="Straight Connector 8"/>
            <p:cNvCxnSpPr/>
            <p:nvPr/>
          </p:nvCxnSpPr>
          <p:spPr>
            <a:xfrm flipH="1" flipV="1">
              <a:off x="3287486" y="4985657"/>
              <a:ext cx="1144360" cy="7579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5800" y="4985657"/>
              <a:ext cx="2775857" cy="74023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itle 19"/>
          <p:cNvSpPr>
            <a:spLocks noGrp="1"/>
          </p:cNvSpPr>
          <p:nvPr>
            <p:ph type="title"/>
          </p:nvPr>
        </p:nvSpPr>
        <p:spPr/>
        <p:txBody>
          <a:bodyPr>
            <a:normAutofit fontScale="90000"/>
          </a:bodyPr>
          <a:lstStyle/>
          <a:p>
            <a:r>
              <a:rPr lang="en-US" dirty="0"/>
              <a:t>What are ion channels?</a:t>
            </a:r>
          </a:p>
        </p:txBody>
      </p:sp>
      <p:sp>
        <p:nvSpPr>
          <p:cNvPr id="22" name="TextBox 21"/>
          <p:cNvSpPr txBox="1"/>
          <p:nvPr/>
        </p:nvSpPr>
        <p:spPr>
          <a:xfrm>
            <a:off x="575393" y="670448"/>
            <a:ext cx="7906871" cy="923330"/>
          </a:xfrm>
          <a:prstGeom prst="rect">
            <a:avLst/>
          </a:prstGeom>
          <a:noFill/>
        </p:spPr>
        <p:txBody>
          <a:bodyPr wrap="square" rtlCol="0">
            <a:spAutoFit/>
          </a:bodyPr>
          <a:lstStyle/>
          <a:p>
            <a:r>
              <a:rPr lang="en-US" dirty="0"/>
              <a:t>Ion channels are large integral-membrane proteins with a core transmembrane domain that contains a central aqueous pore spanning the entire width of the membrane.  </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54855"/>
          <a:stretch/>
        </p:blipFill>
        <p:spPr>
          <a:xfrm>
            <a:off x="5111164" y="3210554"/>
            <a:ext cx="1710977" cy="1318913"/>
          </a:xfrm>
          <a:prstGeom prst="rect">
            <a:avLst/>
          </a:prstGeom>
        </p:spPr>
      </p:pic>
      <p:sp>
        <p:nvSpPr>
          <p:cNvPr id="12" name="TextBox 11"/>
          <p:cNvSpPr txBox="1"/>
          <p:nvPr/>
        </p:nvSpPr>
        <p:spPr>
          <a:xfrm>
            <a:off x="5782237" y="2832849"/>
            <a:ext cx="2519082" cy="369332"/>
          </a:xfrm>
          <a:prstGeom prst="rect">
            <a:avLst/>
          </a:prstGeom>
          <a:noFill/>
        </p:spPr>
        <p:txBody>
          <a:bodyPr wrap="square" rtlCol="0">
            <a:spAutoFit/>
          </a:bodyPr>
          <a:lstStyle/>
          <a:p>
            <a:r>
              <a:rPr lang="en-US" u="sng" dirty="0">
                <a:solidFill>
                  <a:srgbClr val="0000CC"/>
                </a:solidFill>
              </a:rPr>
              <a:t>Concentration gradient</a:t>
            </a:r>
          </a:p>
        </p:txBody>
      </p:sp>
      <p:cxnSp>
        <p:nvCxnSpPr>
          <p:cNvPr id="13" name="Straight Connector 12"/>
          <p:cNvCxnSpPr/>
          <p:nvPr/>
        </p:nvCxnSpPr>
        <p:spPr>
          <a:xfrm>
            <a:off x="5979460" y="3388659"/>
            <a:ext cx="0" cy="1111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316071" y="3210553"/>
            <a:ext cx="3711388" cy="2901528"/>
            <a:chOff x="5316071" y="3210553"/>
            <a:chExt cx="3711388" cy="2901528"/>
          </a:xfrm>
        </p:grpSpPr>
        <p:sp>
          <p:nvSpPr>
            <p:cNvPr id="16" name="TextBox 15"/>
            <p:cNvSpPr txBox="1"/>
            <p:nvPr/>
          </p:nvSpPr>
          <p:spPr>
            <a:xfrm>
              <a:off x="5316071" y="4634753"/>
              <a:ext cx="3711388" cy="1477328"/>
            </a:xfrm>
            <a:prstGeom prst="rect">
              <a:avLst/>
            </a:prstGeom>
            <a:noFill/>
          </p:spPr>
          <p:txBody>
            <a:bodyPr wrap="square" rtlCol="0">
              <a:spAutoFit/>
            </a:bodyPr>
            <a:lstStyle/>
            <a:p>
              <a:r>
                <a:rPr lang="en-US" dirty="0">
                  <a:solidFill>
                    <a:srgbClr val="0066FF"/>
                  </a:solidFill>
                </a:rPr>
                <a:t>Even if you start with most of the small red circles on the left, because they can pass through – they redistribute across the membrane until they are equally distributed.</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44908"/>
            <a:stretch/>
          </p:blipFill>
          <p:spPr>
            <a:xfrm>
              <a:off x="6813176" y="3210553"/>
              <a:ext cx="2087970" cy="1318913"/>
            </a:xfrm>
            <a:prstGeom prst="rect">
              <a:avLst/>
            </a:prstGeom>
          </p:spPr>
        </p:pic>
      </p:grpSp>
      <p:sp>
        <p:nvSpPr>
          <p:cNvPr id="3" name="TextBox 2"/>
          <p:cNvSpPr txBox="1"/>
          <p:nvPr/>
        </p:nvSpPr>
        <p:spPr>
          <a:xfrm>
            <a:off x="745957" y="1880838"/>
            <a:ext cx="7940843" cy="646331"/>
          </a:xfrm>
          <a:prstGeom prst="rect">
            <a:avLst/>
          </a:prstGeom>
          <a:noFill/>
        </p:spPr>
        <p:txBody>
          <a:bodyPr wrap="square" rtlCol="0">
            <a:spAutoFit/>
          </a:bodyPr>
          <a:lstStyle/>
          <a:p>
            <a:r>
              <a:rPr lang="en-US" i="1" dirty="0">
                <a:solidFill>
                  <a:srgbClr val="0000CC"/>
                </a:solidFill>
              </a:rPr>
              <a:t>Why do ions want to pass through channels from extracellular to intracellular or vice versa??  </a:t>
            </a:r>
          </a:p>
        </p:txBody>
      </p:sp>
    </p:spTree>
    <p:extLst>
      <p:ext uri="{BB962C8B-B14F-4D97-AF65-F5344CB8AC3E}">
        <p14:creationId xmlns:p14="http://schemas.microsoft.com/office/powerpoint/2010/main" val="7110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19" y="5267407"/>
            <a:ext cx="2804366" cy="15005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8715" b="30281"/>
          <a:stretch/>
        </p:blipFill>
        <p:spPr>
          <a:xfrm>
            <a:off x="542318" y="165988"/>
            <a:ext cx="2308458" cy="3709326"/>
          </a:xfrm>
          <a:prstGeom prst="rect">
            <a:avLst/>
          </a:prstGeom>
        </p:spPr>
      </p:pic>
      <p:grpSp>
        <p:nvGrpSpPr>
          <p:cNvPr id="14" name="Group 13"/>
          <p:cNvGrpSpPr/>
          <p:nvPr/>
        </p:nvGrpSpPr>
        <p:grpSpPr>
          <a:xfrm>
            <a:off x="544364" y="3875314"/>
            <a:ext cx="4501260" cy="1868261"/>
            <a:chOff x="2860952" y="3875314"/>
            <a:chExt cx="4501260" cy="186826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719"/>
            <a:stretch/>
          </p:blipFill>
          <p:spPr>
            <a:xfrm>
              <a:off x="2860952" y="3875314"/>
              <a:ext cx="4501260" cy="1611086"/>
            </a:xfrm>
            <a:prstGeom prst="rect">
              <a:avLst/>
            </a:prstGeom>
          </p:spPr>
        </p:pic>
        <p:cxnSp>
          <p:nvCxnSpPr>
            <p:cNvPr id="9" name="Straight Connector 8"/>
            <p:cNvCxnSpPr/>
            <p:nvPr/>
          </p:nvCxnSpPr>
          <p:spPr>
            <a:xfrm flipH="1" flipV="1">
              <a:off x="3287486" y="4985657"/>
              <a:ext cx="1144360" cy="7579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5800" y="4985657"/>
              <a:ext cx="2775857" cy="74023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5467" b="30281"/>
          <a:stretch/>
        </p:blipFill>
        <p:spPr>
          <a:xfrm>
            <a:off x="3039034" y="139098"/>
            <a:ext cx="2004545" cy="3709326"/>
          </a:xfrm>
          <a:prstGeom prst="rect">
            <a:avLst/>
          </a:prstGeom>
        </p:spPr>
      </p:pic>
      <p:sp>
        <p:nvSpPr>
          <p:cNvPr id="13" name="TextBox 12"/>
          <p:cNvSpPr txBox="1"/>
          <p:nvPr/>
        </p:nvSpPr>
        <p:spPr>
          <a:xfrm>
            <a:off x="2593298" y="165988"/>
            <a:ext cx="6147290" cy="369332"/>
          </a:xfrm>
          <a:prstGeom prst="rect">
            <a:avLst/>
          </a:prstGeom>
          <a:noFill/>
        </p:spPr>
        <p:txBody>
          <a:bodyPr wrap="square" rtlCol="0">
            <a:spAutoFit/>
          </a:bodyPr>
          <a:lstStyle/>
          <a:p>
            <a:r>
              <a:rPr lang="en-US" dirty="0">
                <a:solidFill>
                  <a:srgbClr val="CC6600"/>
                </a:solidFill>
              </a:rPr>
              <a:t>Ion Channels are selective for particular ions – Why?</a:t>
            </a:r>
          </a:p>
        </p:txBody>
      </p:sp>
      <p:sp>
        <p:nvSpPr>
          <p:cNvPr id="5" name="TextBox 4"/>
          <p:cNvSpPr txBox="1"/>
          <p:nvPr/>
        </p:nvSpPr>
        <p:spPr>
          <a:xfrm>
            <a:off x="5329989" y="1275347"/>
            <a:ext cx="3441032" cy="646331"/>
          </a:xfrm>
          <a:prstGeom prst="rect">
            <a:avLst/>
          </a:prstGeom>
          <a:noFill/>
        </p:spPr>
        <p:txBody>
          <a:bodyPr wrap="square" rtlCol="0">
            <a:spAutoFit/>
          </a:bodyPr>
          <a:lstStyle/>
          <a:p>
            <a:pPr marL="342900" indent="-342900">
              <a:spcAft>
                <a:spcPts val="1800"/>
              </a:spcAft>
              <a:buAutoNum type="arabicParenR"/>
            </a:pPr>
            <a:r>
              <a:rPr lang="en-US" dirty="0">
                <a:solidFill>
                  <a:srgbClr val="0000CC"/>
                </a:solidFill>
              </a:rPr>
              <a:t>Size!  Large ions can’t fit through small channels</a:t>
            </a:r>
          </a:p>
        </p:txBody>
      </p:sp>
      <p:sp>
        <p:nvSpPr>
          <p:cNvPr id="16" name="TextBox 15"/>
          <p:cNvSpPr txBox="1"/>
          <p:nvPr/>
        </p:nvSpPr>
        <p:spPr>
          <a:xfrm>
            <a:off x="5325978" y="2041358"/>
            <a:ext cx="3441032" cy="1200329"/>
          </a:xfrm>
          <a:prstGeom prst="rect">
            <a:avLst/>
          </a:prstGeom>
          <a:noFill/>
        </p:spPr>
        <p:txBody>
          <a:bodyPr wrap="square" rtlCol="0">
            <a:spAutoFit/>
          </a:bodyPr>
          <a:lstStyle/>
          <a:p>
            <a:pPr marL="342900" indent="-342900">
              <a:spcAft>
                <a:spcPts val="1800"/>
              </a:spcAft>
              <a:buFont typeface="+mj-lt"/>
              <a:buAutoNum type="arabicParenR" startAt="2"/>
            </a:pPr>
            <a:r>
              <a:rPr lang="en-US" dirty="0">
                <a:solidFill>
                  <a:srgbClr val="00B050"/>
                </a:solidFill>
              </a:rPr>
              <a:t>chemical electrostatic interactions inside the channel can prevent ions from passing through</a:t>
            </a:r>
          </a:p>
        </p:txBody>
      </p:sp>
    </p:spTree>
    <p:extLst>
      <p:ext uri="{BB962C8B-B14F-4D97-AF65-F5344CB8AC3E}">
        <p14:creationId xmlns:p14="http://schemas.microsoft.com/office/powerpoint/2010/main" val="354459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19" y="5267407"/>
            <a:ext cx="2804366" cy="15005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8715" b="30281"/>
          <a:stretch/>
        </p:blipFill>
        <p:spPr>
          <a:xfrm>
            <a:off x="542318" y="165988"/>
            <a:ext cx="2308458" cy="3709326"/>
          </a:xfrm>
          <a:prstGeom prst="rect">
            <a:avLst/>
          </a:prstGeom>
        </p:spPr>
      </p:pic>
      <p:grpSp>
        <p:nvGrpSpPr>
          <p:cNvPr id="14" name="Group 13"/>
          <p:cNvGrpSpPr/>
          <p:nvPr/>
        </p:nvGrpSpPr>
        <p:grpSpPr>
          <a:xfrm>
            <a:off x="544364" y="3875314"/>
            <a:ext cx="4501260" cy="1868261"/>
            <a:chOff x="2860952" y="3875314"/>
            <a:chExt cx="4501260" cy="186826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719"/>
            <a:stretch/>
          </p:blipFill>
          <p:spPr>
            <a:xfrm>
              <a:off x="2860952" y="3875314"/>
              <a:ext cx="4501260" cy="1611086"/>
            </a:xfrm>
            <a:prstGeom prst="rect">
              <a:avLst/>
            </a:prstGeom>
          </p:spPr>
        </p:pic>
        <p:cxnSp>
          <p:nvCxnSpPr>
            <p:cNvPr id="9" name="Straight Connector 8"/>
            <p:cNvCxnSpPr/>
            <p:nvPr/>
          </p:nvCxnSpPr>
          <p:spPr>
            <a:xfrm flipH="1" flipV="1">
              <a:off x="3287486" y="4985657"/>
              <a:ext cx="1144360" cy="7579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5800" y="4985657"/>
              <a:ext cx="2775857" cy="74023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5467" b="30281"/>
          <a:stretch/>
        </p:blipFill>
        <p:spPr>
          <a:xfrm>
            <a:off x="3039034" y="139098"/>
            <a:ext cx="2004545" cy="3709326"/>
          </a:xfrm>
          <a:prstGeom prst="rect">
            <a:avLst/>
          </a:prstGeom>
        </p:spPr>
      </p:pic>
      <p:sp>
        <p:nvSpPr>
          <p:cNvPr id="3" name="TextBox 2"/>
          <p:cNvSpPr txBox="1"/>
          <p:nvPr/>
        </p:nvSpPr>
        <p:spPr>
          <a:xfrm>
            <a:off x="5298141" y="645459"/>
            <a:ext cx="3442447" cy="2031325"/>
          </a:xfrm>
          <a:prstGeom prst="rect">
            <a:avLst/>
          </a:prstGeom>
          <a:noFill/>
        </p:spPr>
        <p:txBody>
          <a:bodyPr wrap="square" rtlCol="0">
            <a:spAutoFit/>
          </a:bodyPr>
          <a:lstStyle/>
          <a:p>
            <a:r>
              <a:rPr lang="en-US" dirty="0"/>
              <a:t>The water surrounding the Na+ makes it effectively larger than K+.  </a:t>
            </a:r>
          </a:p>
          <a:p>
            <a:endParaRPr lang="en-US" dirty="0"/>
          </a:p>
          <a:p>
            <a:r>
              <a:rPr lang="en-US" dirty="0"/>
              <a:t>This is why Na+ won’t pass through the smaller K+ channel.</a:t>
            </a:r>
          </a:p>
          <a:p>
            <a:r>
              <a:rPr lang="en-US" dirty="0"/>
              <a:t>K+ channels are 100X more permeable to K+ than to Na+</a:t>
            </a:r>
          </a:p>
        </p:txBody>
      </p:sp>
      <p:sp>
        <p:nvSpPr>
          <p:cNvPr id="13" name="TextBox 12"/>
          <p:cNvSpPr txBox="1"/>
          <p:nvPr/>
        </p:nvSpPr>
        <p:spPr>
          <a:xfrm>
            <a:off x="2593298" y="165988"/>
            <a:ext cx="6147290" cy="369332"/>
          </a:xfrm>
          <a:prstGeom prst="rect">
            <a:avLst/>
          </a:prstGeom>
          <a:noFill/>
        </p:spPr>
        <p:txBody>
          <a:bodyPr wrap="square" rtlCol="0">
            <a:spAutoFit/>
          </a:bodyPr>
          <a:lstStyle/>
          <a:p>
            <a:r>
              <a:rPr lang="en-US" dirty="0">
                <a:solidFill>
                  <a:srgbClr val="CC6600"/>
                </a:solidFill>
              </a:rPr>
              <a:t>Ion Channels are selective for particular ions – Why?</a:t>
            </a:r>
          </a:p>
        </p:txBody>
      </p:sp>
      <p:sp>
        <p:nvSpPr>
          <p:cNvPr id="15" name="TextBox 14"/>
          <p:cNvSpPr txBox="1"/>
          <p:nvPr/>
        </p:nvSpPr>
        <p:spPr>
          <a:xfrm>
            <a:off x="5298141" y="3177915"/>
            <a:ext cx="3306213" cy="3046988"/>
          </a:xfrm>
          <a:prstGeom prst="rect">
            <a:avLst/>
          </a:prstGeom>
          <a:noFill/>
        </p:spPr>
        <p:txBody>
          <a:bodyPr wrap="square" rtlCol="0">
            <a:spAutoFit/>
          </a:bodyPr>
          <a:lstStyle/>
          <a:p>
            <a:r>
              <a:rPr lang="en-US" dirty="0">
                <a:solidFill>
                  <a:srgbClr val="0000CC"/>
                </a:solidFill>
              </a:rPr>
              <a:t>Why doesn’t K+ pass through Na+ channel?</a:t>
            </a:r>
          </a:p>
          <a:p>
            <a:r>
              <a:rPr lang="en-US" sz="1200" i="1" dirty="0">
                <a:solidFill>
                  <a:srgbClr val="0000CC"/>
                </a:solidFill>
              </a:rPr>
              <a:t>selectivity filter theories:</a:t>
            </a:r>
          </a:p>
          <a:p>
            <a:endParaRPr lang="en-US" dirty="0">
              <a:solidFill>
                <a:srgbClr val="0000CC"/>
              </a:solidFill>
            </a:endParaRPr>
          </a:p>
          <a:p>
            <a:r>
              <a:rPr lang="en-US" dirty="0">
                <a:solidFill>
                  <a:srgbClr val="0000CC"/>
                </a:solidFill>
              </a:rPr>
              <a:t>The way the filter works – carboxylic groups allow ion to shed its water jacket</a:t>
            </a:r>
          </a:p>
          <a:p>
            <a:endParaRPr lang="en-US" dirty="0">
              <a:solidFill>
                <a:srgbClr val="0000CC"/>
              </a:solidFill>
            </a:endParaRPr>
          </a:p>
          <a:p>
            <a:r>
              <a:rPr lang="en-US" dirty="0">
                <a:solidFill>
                  <a:srgbClr val="0000CC"/>
                </a:solidFill>
              </a:rPr>
              <a:t>Binding in order to shed water jacket is more likely for smaller Na+.</a:t>
            </a:r>
          </a:p>
        </p:txBody>
      </p:sp>
    </p:spTree>
    <p:extLst>
      <p:ext uri="{BB962C8B-B14F-4D97-AF65-F5344CB8AC3E}">
        <p14:creationId xmlns:p14="http://schemas.microsoft.com/office/powerpoint/2010/main" val="29985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719" y="5267407"/>
            <a:ext cx="2804366" cy="15005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8715" b="30281"/>
          <a:stretch/>
        </p:blipFill>
        <p:spPr>
          <a:xfrm>
            <a:off x="542318" y="165988"/>
            <a:ext cx="2308458" cy="3709326"/>
          </a:xfrm>
          <a:prstGeom prst="rect">
            <a:avLst/>
          </a:prstGeom>
        </p:spPr>
      </p:pic>
      <p:grpSp>
        <p:nvGrpSpPr>
          <p:cNvPr id="14" name="Group 13"/>
          <p:cNvGrpSpPr/>
          <p:nvPr/>
        </p:nvGrpSpPr>
        <p:grpSpPr>
          <a:xfrm>
            <a:off x="544364" y="3875314"/>
            <a:ext cx="4501260" cy="1868261"/>
            <a:chOff x="2860952" y="3875314"/>
            <a:chExt cx="4501260" cy="186826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719"/>
            <a:stretch/>
          </p:blipFill>
          <p:spPr>
            <a:xfrm>
              <a:off x="2860952" y="3875314"/>
              <a:ext cx="4501260" cy="1611086"/>
            </a:xfrm>
            <a:prstGeom prst="rect">
              <a:avLst/>
            </a:prstGeom>
          </p:spPr>
        </p:pic>
        <p:cxnSp>
          <p:nvCxnSpPr>
            <p:cNvPr id="9" name="Straight Connector 8"/>
            <p:cNvCxnSpPr/>
            <p:nvPr/>
          </p:nvCxnSpPr>
          <p:spPr>
            <a:xfrm flipH="1" flipV="1">
              <a:off x="3287486" y="4985657"/>
              <a:ext cx="1144360" cy="7579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5800" y="4985657"/>
              <a:ext cx="2775857" cy="74023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5467" b="30281"/>
          <a:stretch/>
        </p:blipFill>
        <p:spPr>
          <a:xfrm>
            <a:off x="3039034" y="139098"/>
            <a:ext cx="2004545" cy="3709326"/>
          </a:xfrm>
          <a:prstGeom prst="rect">
            <a:avLst/>
          </a:prstGeom>
        </p:spPr>
      </p:pic>
      <p:sp>
        <p:nvSpPr>
          <p:cNvPr id="13" name="TextBox 12"/>
          <p:cNvSpPr txBox="1"/>
          <p:nvPr/>
        </p:nvSpPr>
        <p:spPr>
          <a:xfrm>
            <a:off x="2593298" y="165988"/>
            <a:ext cx="6147290" cy="369332"/>
          </a:xfrm>
          <a:prstGeom prst="rect">
            <a:avLst/>
          </a:prstGeom>
          <a:noFill/>
        </p:spPr>
        <p:txBody>
          <a:bodyPr wrap="square" rtlCol="0">
            <a:spAutoFit/>
          </a:bodyPr>
          <a:lstStyle/>
          <a:p>
            <a:r>
              <a:rPr lang="en-US" dirty="0">
                <a:solidFill>
                  <a:srgbClr val="CC6600"/>
                </a:solidFill>
              </a:rPr>
              <a:t>Ion Channels are selective for particular ions – Why?</a:t>
            </a:r>
          </a:p>
        </p:txBody>
      </p:sp>
      <p:sp>
        <p:nvSpPr>
          <p:cNvPr id="15" name="TextBox 14"/>
          <p:cNvSpPr txBox="1"/>
          <p:nvPr/>
        </p:nvSpPr>
        <p:spPr>
          <a:xfrm>
            <a:off x="5298141" y="3177915"/>
            <a:ext cx="3306213" cy="3139321"/>
          </a:xfrm>
          <a:prstGeom prst="rect">
            <a:avLst/>
          </a:prstGeom>
          <a:noFill/>
        </p:spPr>
        <p:txBody>
          <a:bodyPr wrap="square" rtlCol="0">
            <a:spAutoFit/>
          </a:bodyPr>
          <a:lstStyle/>
          <a:p>
            <a:r>
              <a:rPr lang="en-US" dirty="0">
                <a:solidFill>
                  <a:srgbClr val="0000CC"/>
                </a:solidFill>
              </a:rPr>
              <a:t>Molecules that make up the channel create a selectivity filter with binding sites inside the channel that allow for electrostatic interactions.</a:t>
            </a:r>
          </a:p>
          <a:p>
            <a:endParaRPr lang="en-US" dirty="0">
              <a:solidFill>
                <a:srgbClr val="0000CC"/>
              </a:solidFill>
            </a:endParaRPr>
          </a:p>
          <a:p>
            <a:r>
              <a:rPr lang="en-US" dirty="0">
                <a:solidFill>
                  <a:srgbClr val="0000CC"/>
                </a:solidFill>
              </a:rPr>
              <a:t>So the selectivity of the channel is based on a combination of chemical interactions AND molecular sieving due to pore diameter.</a:t>
            </a:r>
          </a:p>
        </p:txBody>
      </p:sp>
      <p:sp>
        <p:nvSpPr>
          <p:cNvPr id="5" name="Rectangle 4"/>
          <p:cNvSpPr/>
          <p:nvPr/>
        </p:nvSpPr>
        <p:spPr>
          <a:xfrm>
            <a:off x="4421959" y="3244334"/>
            <a:ext cx="300082" cy="369332"/>
          </a:xfrm>
          <a:prstGeom prst="rect">
            <a:avLst/>
          </a:prstGeom>
        </p:spPr>
        <p:txBody>
          <a:bodyPr wrap="none">
            <a:spAutoFit/>
          </a:bodyPr>
          <a:lstStyle/>
          <a:p>
            <a:r>
              <a:rPr lang="en-US" dirty="0">
                <a:solidFill>
                  <a:srgbClr val="0000CC"/>
                </a:solidFill>
              </a:rPr>
              <a:t>e</a:t>
            </a:r>
            <a:endParaRPr lang="en-US" dirty="0"/>
          </a:p>
        </p:txBody>
      </p:sp>
      <p:sp>
        <p:nvSpPr>
          <p:cNvPr id="7" name="Rectangle 6"/>
          <p:cNvSpPr/>
          <p:nvPr/>
        </p:nvSpPr>
        <p:spPr>
          <a:xfrm>
            <a:off x="4421959" y="3244334"/>
            <a:ext cx="300082" cy="369332"/>
          </a:xfrm>
          <a:prstGeom prst="rect">
            <a:avLst/>
          </a:prstGeom>
        </p:spPr>
        <p:txBody>
          <a:bodyPr wrap="none">
            <a:spAutoFit/>
          </a:bodyPr>
          <a:lstStyle/>
          <a:p>
            <a:r>
              <a:rPr lang="en-US" dirty="0">
                <a:solidFill>
                  <a:srgbClr val="0000CC"/>
                </a:solidFill>
              </a:rPr>
              <a:t>e</a:t>
            </a:r>
            <a:endParaRPr lang="en-US" dirty="0"/>
          </a:p>
        </p:txBody>
      </p:sp>
      <p:sp>
        <p:nvSpPr>
          <p:cNvPr id="8" name="Rectangle 7"/>
          <p:cNvSpPr/>
          <p:nvPr/>
        </p:nvSpPr>
        <p:spPr>
          <a:xfrm>
            <a:off x="4421959" y="3244334"/>
            <a:ext cx="300082" cy="369332"/>
          </a:xfrm>
          <a:prstGeom prst="rect">
            <a:avLst/>
          </a:prstGeom>
        </p:spPr>
        <p:txBody>
          <a:bodyPr wrap="none">
            <a:spAutoFit/>
          </a:bodyPr>
          <a:lstStyle/>
          <a:p>
            <a:r>
              <a:rPr lang="en-US" dirty="0">
                <a:solidFill>
                  <a:srgbClr val="0000CC"/>
                </a:solidFill>
              </a:rPr>
              <a:t>e</a:t>
            </a:r>
            <a:endParaRPr lang="en-US" dirty="0"/>
          </a:p>
        </p:txBody>
      </p:sp>
    </p:spTree>
    <p:extLst>
      <p:ext uri="{BB962C8B-B14F-4D97-AF65-F5344CB8AC3E}">
        <p14:creationId xmlns:p14="http://schemas.microsoft.com/office/powerpoint/2010/main" val="392214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C5E0E-A4A0-469F-B529-B941B541B5F9}"/>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43B6F7DA-AEBC-4600-A178-13AD361CCA7A}"/>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How do you initiate the opening of an ion channel?</a:t>
            </a:r>
          </a:p>
        </p:txBody>
      </p:sp>
      <p:sp>
        <p:nvSpPr>
          <p:cNvPr id="5" name="Rectangle 4">
            <a:extLst>
              <a:ext uri="{FF2B5EF4-FFF2-40B4-BE49-F238E27FC236}">
                <a16:creationId xmlns:a16="http://schemas.microsoft.com/office/drawing/2014/main" id="{1F48E500-263D-4395-9D04-B567780CD698}"/>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E3103331-04EA-4152-895A-04A41098676B}"/>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385827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Types of Ion Channels</a:t>
            </a:r>
          </a:p>
        </p:txBody>
      </p:sp>
      <p:sp>
        <p:nvSpPr>
          <p:cNvPr id="4" name="TextBox 3"/>
          <p:cNvSpPr txBox="1"/>
          <p:nvPr/>
        </p:nvSpPr>
        <p:spPr>
          <a:xfrm>
            <a:off x="475129" y="691627"/>
            <a:ext cx="7817224" cy="1477328"/>
          </a:xfrm>
          <a:prstGeom prst="rect">
            <a:avLst/>
          </a:prstGeom>
          <a:noFill/>
        </p:spPr>
        <p:txBody>
          <a:bodyPr wrap="square" rtlCol="0">
            <a:spAutoFit/>
          </a:bodyPr>
          <a:lstStyle/>
          <a:p>
            <a:r>
              <a:rPr lang="en-US" dirty="0"/>
              <a:t>Resting or leak channels</a:t>
            </a:r>
          </a:p>
          <a:p>
            <a:r>
              <a:rPr lang="en-US" dirty="0"/>
              <a:t>Voltage-gated</a:t>
            </a:r>
          </a:p>
          <a:p>
            <a:r>
              <a:rPr lang="en-US" dirty="0"/>
              <a:t>Ligand-gated</a:t>
            </a:r>
          </a:p>
          <a:p>
            <a:r>
              <a:rPr lang="en-US" dirty="0"/>
              <a:t>Mechanically-gated</a:t>
            </a:r>
          </a:p>
          <a:p>
            <a:endParaRPr lang="en-US" dirty="0"/>
          </a:p>
        </p:txBody>
      </p:sp>
      <p:sp>
        <p:nvSpPr>
          <p:cNvPr id="5" name="TextBox 4"/>
          <p:cNvSpPr txBox="1"/>
          <p:nvPr/>
        </p:nvSpPr>
        <p:spPr>
          <a:xfrm>
            <a:off x="3944470" y="987462"/>
            <a:ext cx="3899647" cy="646331"/>
          </a:xfrm>
          <a:prstGeom prst="rect">
            <a:avLst/>
          </a:prstGeom>
          <a:noFill/>
        </p:spPr>
        <p:txBody>
          <a:bodyPr wrap="square" rtlCol="0">
            <a:spAutoFit/>
          </a:bodyPr>
          <a:lstStyle/>
          <a:p>
            <a:r>
              <a:rPr lang="en-US" dirty="0"/>
              <a:t>Only open with this type of stimulus to the channel.</a:t>
            </a:r>
          </a:p>
        </p:txBody>
      </p:sp>
      <p:cxnSp>
        <p:nvCxnSpPr>
          <p:cNvPr id="7" name="Straight Arrow Connector 6"/>
          <p:cNvCxnSpPr/>
          <p:nvPr/>
        </p:nvCxnSpPr>
        <p:spPr>
          <a:xfrm>
            <a:off x="1945341" y="1112968"/>
            <a:ext cx="1972235" cy="71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02541" y="1408804"/>
            <a:ext cx="1541930" cy="394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6141" y="2486811"/>
            <a:ext cx="7494494" cy="369332"/>
          </a:xfrm>
          <a:prstGeom prst="rect">
            <a:avLst/>
          </a:prstGeom>
          <a:noFill/>
        </p:spPr>
        <p:txBody>
          <a:bodyPr wrap="square" rtlCol="0">
            <a:spAutoFit/>
          </a:bodyPr>
          <a:lstStyle/>
          <a:p>
            <a:r>
              <a:rPr lang="en-US" u="sng" dirty="0"/>
              <a:t>Ion channels pass ions based on </a:t>
            </a:r>
            <a:r>
              <a:rPr lang="en-US" u="sng" dirty="0">
                <a:solidFill>
                  <a:srgbClr val="C00000"/>
                </a:solidFill>
              </a:rPr>
              <a:t>chemical</a:t>
            </a:r>
            <a:r>
              <a:rPr lang="en-US" u="sng" dirty="0"/>
              <a:t> and </a:t>
            </a:r>
            <a:r>
              <a:rPr lang="en-US" u="sng" dirty="0">
                <a:solidFill>
                  <a:srgbClr val="3333FF"/>
                </a:solidFill>
              </a:rPr>
              <a:t>electrical</a:t>
            </a:r>
            <a:r>
              <a:rPr lang="en-US" u="sng" dirty="0"/>
              <a:t> gradient.</a:t>
            </a:r>
          </a:p>
        </p:txBody>
      </p:sp>
      <p:sp>
        <p:nvSpPr>
          <p:cNvPr id="11" name="TextBox 10"/>
          <p:cNvSpPr txBox="1"/>
          <p:nvPr/>
        </p:nvSpPr>
        <p:spPr>
          <a:xfrm>
            <a:off x="726141" y="3177093"/>
            <a:ext cx="7682753" cy="923330"/>
          </a:xfrm>
          <a:prstGeom prst="rect">
            <a:avLst/>
          </a:prstGeom>
          <a:noFill/>
        </p:spPr>
        <p:txBody>
          <a:bodyPr wrap="square" rtlCol="0">
            <a:spAutoFit/>
          </a:bodyPr>
          <a:lstStyle/>
          <a:p>
            <a:r>
              <a:rPr lang="en-US" dirty="0">
                <a:solidFill>
                  <a:srgbClr val="C00000"/>
                </a:solidFill>
              </a:rPr>
              <a:t>Chemical gradient – if there is more of ion X on the outside than the inside, then there is a force pushing ion X to inside (which is only effective when the channel for ion X is open)</a:t>
            </a:r>
          </a:p>
        </p:txBody>
      </p:sp>
      <p:sp>
        <p:nvSpPr>
          <p:cNvPr id="12" name="TextBox 11"/>
          <p:cNvSpPr txBox="1"/>
          <p:nvPr/>
        </p:nvSpPr>
        <p:spPr>
          <a:xfrm>
            <a:off x="726141" y="4181138"/>
            <a:ext cx="7664824" cy="1200329"/>
          </a:xfrm>
          <a:prstGeom prst="rect">
            <a:avLst/>
          </a:prstGeom>
          <a:noFill/>
        </p:spPr>
        <p:txBody>
          <a:bodyPr wrap="square" rtlCol="0">
            <a:spAutoFit/>
          </a:bodyPr>
          <a:lstStyle/>
          <a:p>
            <a:r>
              <a:rPr lang="en-US" dirty="0">
                <a:solidFill>
                  <a:srgbClr val="0000CC"/>
                </a:solidFill>
              </a:rPr>
              <a:t>Electrical gradient – if the ion X has a positive charge (X</a:t>
            </a:r>
            <a:r>
              <a:rPr lang="en-US" baseline="30000" dirty="0">
                <a:solidFill>
                  <a:srgbClr val="0000CC"/>
                </a:solidFill>
              </a:rPr>
              <a:t>+</a:t>
            </a:r>
            <a:r>
              <a:rPr lang="en-US" dirty="0">
                <a:solidFill>
                  <a:srgbClr val="0000CC"/>
                </a:solidFill>
              </a:rPr>
              <a:t>) then in the typical situation of a ~-60 mV intracellular potential, that ion will be driven towards the inside of the cell (attracted to the negative on the inside and repelled from the positive on the outside)</a:t>
            </a:r>
          </a:p>
        </p:txBody>
      </p:sp>
      <p:sp>
        <p:nvSpPr>
          <p:cNvPr id="13" name="TextBox 12"/>
          <p:cNvSpPr txBox="1"/>
          <p:nvPr/>
        </p:nvSpPr>
        <p:spPr>
          <a:xfrm>
            <a:off x="726141" y="5436198"/>
            <a:ext cx="7745506" cy="1200329"/>
          </a:xfrm>
          <a:prstGeom prst="rect">
            <a:avLst/>
          </a:prstGeom>
          <a:noFill/>
        </p:spPr>
        <p:txBody>
          <a:bodyPr wrap="square" rtlCol="0">
            <a:spAutoFit/>
          </a:bodyPr>
          <a:lstStyle/>
          <a:p>
            <a:r>
              <a:rPr lang="en-US" dirty="0">
                <a:solidFill>
                  <a:srgbClr val="800080"/>
                </a:solidFill>
              </a:rPr>
              <a:t>When the electrochemical force is balanced on inside vs outside for a particular ion, then it is in equilibrium.  In neurons, </a:t>
            </a:r>
            <a:r>
              <a:rPr lang="en-US" u="sng" dirty="0">
                <a:solidFill>
                  <a:srgbClr val="800080"/>
                </a:solidFill>
              </a:rPr>
              <a:t>for each ion</a:t>
            </a:r>
            <a:r>
              <a:rPr lang="en-US" dirty="0">
                <a:solidFill>
                  <a:srgbClr val="800080"/>
                </a:solidFill>
              </a:rPr>
              <a:t> there is an equilibrium potential – that is the membrane potential at which there is no longer any driving force on the ion to move, so that the NET flow of that ion is 0.</a:t>
            </a:r>
          </a:p>
        </p:txBody>
      </p:sp>
      <p:sp>
        <p:nvSpPr>
          <p:cNvPr id="2" name="TextBox 1"/>
          <p:cNvSpPr txBox="1"/>
          <p:nvPr/>
        </p:nvSpPr>
        <p:spPr>
          <a:xfrm>
            <a:off x="190500" y="2224061"/>
            <a:ext cx="1440180" cy="369332"/>
          </a:xfrm>
          <a:prstGeom prst="rect">
            <a:avLst/>
          </a:prstGeom>
          <a:noFill/>
        </p:spPr>
        <p:txBody>
          <a:bodyPr wrap="square" rtlCol="0">
            <a:spAutoFit/>
          </a:bodyPr>
          <a:lstStyle/>
          <a:p>
            <a:r>
              <a:rPr lang="en-US" dirty="0"/>
              <a:t>Once open:</a:t>
            </a:r>
          </a:p>
        </p:txBody>
      </p:sp>
    </p:spTree>
    <p:extLst>
      <p:ext uri="{BB962C8B-B14F-4D97-AF65-F5344CB8AC3E}">
        <p14:creationId xmlns:p14="http://schemas.microsoft.com/office/powerpoint/2010/main" val="7273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57C8F-AAFC-4FA4-A3E2-5872641EEA4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C3605D07-AFEC-4C9E-A427-612C3D5CA80F}"/>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What do you think of when you hear the word electrophysiology?</a:t>
            </a:r>
          </a:p>
        </p:txBody>
      </p:sp>
      <p:sp>
        <p:nvSpPr>
          <p:cNvPr id="5" name="Rectangle 4">
            <a:extLst>
              <a:ext uri="{FF2B5EF4-FFF2-40B4-BE49-F238E27FC236}">
                <a16:creationId xmlns:a16="http://schemas.microsoft.com/office/drawing/2014/main" id="{C89A2D7A-8C09-4E9A-A8E2-848BFC9F7DC6}"/>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44BA979A-3C37-41DD-A57A-B39DC3FC02B9}"/>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67304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D2804F-CCDE-4AEE-9AC6-D1E6284D3280}"/>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CAE6307F-ABEA-4559-A076-F116CB0E82F6}"/>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When the membrane potential is at the equilibrium potential for K+, does that mean there is the same amount of K" inside the cell as outside the cells?</a:t>
            </a:r>
          </a:p>
        </p:txBody>
      </p:sp>
      <p:sp>
        <p:nvSpPr>
          <p:cNvPr id="5" name="Rectangle 4">
            <a:extLst>
              <a:ext uri="{FF2B5EF4-FFF2-40B4-BE49-F238E27FC236}">
                <a16:creationId xmlns:a16="http://schemas.microsoft.com/office/drawing/2014/main" id="{289FCDA6-573F-420D-B1C0-A025C54D8D78}"/>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D5758B04-73D5-4B92-AFFB-4BDC2B8CEEF8}"/>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371169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BC7CD-2F5A-4C73-95EB-F50C550299AB}"/>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11F33900-1405-4B4B-A950-E29EAAC23FD0}"/>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If the neuron's membrane potential is at -60 mV and ion X's equilibrium potential is -70 mV, when the X ion channels open, how much force is pushing the neuron toward's X's equilibrium potential</a:t>
            </a:r>
          </a:p>
        </p:txBody>
      </p:sp>
      <p:sp>
        <p:nvSpPr>
          <p:cNvPr id="5" name="Rectangle 4">
            <a:extLst>
              <a:ext uri="{FF2B5EF4-FFF2-40B4-BE49-F238E27FC236}">
                <a16:creationId xmlns:a16="http://schemas.microsoft.com/office/drawing/2014/main" id="{E4E7E0CB-6197-4639-A4A2-46C743FAF576}"/>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5C216842-6E0F-4E21-875C-0310C8ADA458}"/>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1314263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412" y="708212"/>
            <a:ext cx="8292353" cy="1200329"/>
          </a:xfrm>
          <a:prstGeom prst="rect">
            <a:avLst/>
          </a:prstGeom>
          <a:noFill/>
        </p:spPr>
        <p:txBody>
          <a:bodyPr wrap="square" rtlCol="0">
            <a:spAutoFit/>
          </a:bodyPr>
          <a:lstStyle/>
          <a:p>
            <a:r>
              <a:rPr lang="en-US" dirty="0">
                <a:solidFill>
                  <a:schemeClr val="tx1">
                    <a:lumMod val="65000"/>
                    <a:lumOff val="35000"/>
                  </a:schemeClr>
                </a:solidFill>
              </a:rPr>
              <a:t>Early 1960’s  - paint a drop of phospholipid over a hole in a non-conducting barrier that separates two salt solutions.  THEN add an antibiotic (gramicidin A – effectively creates channels in membrane).  Then small step-like changes in current across the membrane can be measured – all or none opening and closing of the single ion channel.</a:t>
            </a:r>
          </a:p>
        </p:txBody>
      </p:sp>
      <p:sp>
        <p:nvSpPr>
          <p:cNvPr id="4" name="TextBox 3"/>
          <p:cNvSpPr txBox="1"/>
          <p:nvPr/>
        </p:nvSpPr>
        <p:spPr>
          <a:xfrm>
            <a:off x="3774141" y="2402544"/>
            <a:ext cx="4509247" cy="923330"/>
          </a:xfrm>
          <a:prstGeom prst="rect">
            <a:avLst/>
          </a:prstGeom>
          <a:noFill/>
        </p:spPr>
        <p:txBody>
          <a:bodyPr wrap="square" rtlCol="0">
            <a:spAutoFit/>
          </a:bodyPr>
          <a:lstStyle/>
          <a:p>
            <a:r>
              <a:rPr lang="en-US" u="sng" dirty="0"/>
              <a:t>Channel behaves as a simple resistor</a:t>
            </a:r>
            <a:r>
              <a:rPr lang="en-US" dirty="0"/>
              <a:t> and amplitude of the single-channel current can be obtained from </a:t>
            </a:r>
          </a:p>
        </p:txBody>
      </p:sp>
      <p:sp>
        <p:nvSpPr>
          <p:cNvPr id="7" name="TextBox 6"/>
          <p:cNvSpPr txBox="1"/>
          <p:nvPr/>
        </p:nvSpPr>
        <p:spPr>
          <a:xfrm>
            <a:off x="425824" y="3487215"/>
            <a:ext cx="3361765" cy="646331"/>
          </a:xfrm>
          <a:prstGeom prst="rect">
            <a:avLst/>
          </a:prstGeom>
          <a:noFill/>
        </p:spPr>
        <p:txBody>
          <a:bodyPr wrap="square" rtlCol="0">
            <a:spAutoFit/>
          </a:bodyPr>
          <a:lstStyle/>
          <a:p>
            <a:r>
              <a:rPr lang="en-US" b="1" dirty="0">
                <a:solidFill>
                  <a:srgbClr val="C00000"/>
                </a:solidFill>
              </a:rPr>
              <a:t>Current through the channel varies with membrane potential.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34" y="2008094"/>
            <a:ext cx="2560603" cy="1415863"/>
          </a:xfrm>
          <a:prstGeom prst="rect">
            <a:avLst/>
          </a:prstGeom>
        </p:spPr>
      </p:pic>
      <p:sp>
        <p:nvSpPr>
          <p:cNvPr id="12" name="TextBox 11"/>
          <p:cNvSpPr txBox="1"/>
          <p:nvPr/>
        </p:nvSpPr>
        <p:spPr>
          <a:xfrm>
            <a:off x="2761130" y="2294965"/>
            <a:ext cx="995082" cy="646331"/>
          </a:xfrm>
          <a:prstGeom prst="rect">
            <a:avLst/>
          </a:prstGeom>
          <a:noFill/>
        </p:spPr>
        <p:txBody>
          <a:bodyPr wrap="square" rtlCol="0">
            <a:spAutoFit/>
          </a:bodyPr>
          <a:lstStyle/>
          <a:p>
            <a:r>
              <a:rPr lang="en-US" sz="1200" i="1" dirty="0">
                <a:solidFill>
                  <a:schemeClr val="accent4">
                    <a:lumMod val="75000"/>
                  </a:schemeClr>
                </a:solidFill>
              </a:rPr>
              <a:t>Dimerization of gramicidin peptides</a:t>
            </a:r>
          </a:p>
        </p:txBody>
      </p:sp>
      <p:sp>
        <p:nvSpPr>
          <p:cNvPr id="13" name="TextBox 12"/>
          <p:cNvSpPr txBox="1"/>
          <p:nvPr/>
        </p:nvSpPr>
        <p:spPr>
          <a:xfrm>
            <a:off x="1192306" y="5136776"/>
            <a:ext cx="6185647" cy="923330"/>
          </a:xfrm>
          <a:prstGeom prst="rect">
            <a:avLst/>
          </a:prstGeom>
          <a:noFill/>
        </p:spPr>
        <p:txBody>
          <a:bodyPr wrap="square" rtlCol="0">
            <a:spAutoFit/>
          </a:bodyPr>
          <a:lstStyle/>
          <a:p>
            <a:r>
              <a:rPr lang="en-US" dirty="0"/>
              <a:t>For ion channels  - more commonly the inverse of resistance is used: </a:t>
            </a:r>
            <a:r>
              <a:rPr lang="en-US" dirty="0">
                <a:solidFill>
                  <a:srgbClr val="006600"/>
                </a:solidFill>
              </a:rPr>
              <a:t>conductance</a:t>
            </a:r>
            <a:r>
              <a:rPr lang="en-US" dirty="0"/>
              <a:t>. </a:t>
            </a:r>
          </a:p>
          <a:p>
            <a:endParaRPr lang="en-US" dirty="0"/>
          </a:p>
        </p:txBody>
      </p:sp>
      <p:sp>
        <p:nvSpPr>
          <p:cNvPr id="2" name="TextBox 1"/>
          <p:cNvSpPr txBox="1"/>
          <p:nvPr/>
        </p:nvSpPr>
        <p:spPr>
          <a:xfrm>
            <a:off x="297180" y="312420"/>
            <a:ext cx="8206740" cy="369332"/>
          </a:xfrm>
          <a:prstGeom prst="rect">
            <a:avLst/>
          </a:prstGeom>
          <a:noFill/>
        </p:spPr>
        <p:txBody>
          <a:bodyPr wrap="square" rtlCol="0">
            <a:spAutoFit/>
          </a:bodyPr>
          <a:lstStyle/>
          <a:p>
            <a:r>
              <a:rPr lang="en-US" dirty="0"/>
              <a:t>To understand the properties of channels an artificial channel was created.</a:t>
            </a:r>
          </a:p>
        </p:txBody>
      </p:sp>
    </p:spTree>
    <p:extLst>
      <p:ext uri="{BB962C8B-B14F-4D97-AF65-F5344CB8AC3E}">
        <p14:creationId xmlns:p14="http://schemas.microsoft.com/office/powerpoint/2010/main" val="12996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ext&#10;&#10;Description automatically generated">
            <a:extLst>
              <a:ext uri="{FF2B5EF4-FFF2-40B4-BE49-F238E27FC236}">
                <a16:creationId xmlns:a16="http://schemas.microsoft.com/office/drawing/2014/main" id="{5CFD2C35-6E54-45B5-8D3E-7081116AD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622" y="4591094"/>
            <a:ext cx="1874308" cy="2007507"/>
          </a:xfrm>
          <a:prstGeom prst="rect">
            <a:avLst/>
          </a:prstGeom>
        </p:spPr>
      </p:pic>
      <p:sp>
        <p:nvSpPr>
          <p:cNvPr id="4" name="Text Box 8"/>
          <p:cNvSpPr txBox="1">
            <a:spLocks noChangeArrowheads="1"/>
          </p:cNvSpPr>
          <p:nvPr/>
        </p:nvSpPr>
        <p:spPr bwMode="auto">
          <a:xfrm>
            <a:off x="1899772" y="3532786"/>
            <a:ext cx="5156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Pump or Pressure = Battery (potential difference)</a:t>
            </a:r>
          </a:p>
          <a:p>
            <a:pPr eaLnBrk="1" hangingPunct="1"/>
            <a:r>
              <a:rPr lang="en-US" altLang="en-US" dirty="0">
                <a:solidFill>
                  <a:srgbClr val="FF0000"/>
                </a:solidFill>
              </a:rPr>
              <a:t>Flow = Current (rate of charge flow)</a:t>
            </a:r>
          </a:p>
          <a:p>
            <a:pPr eaLnBrk="1" hangingPunct="1"/>
            <a:r>
              <a:rPr lang="en-US" altLang="en-US" dirty="0">
                <a:solidFill>
                  <a:srgbClr val="FF0000"/>
                </a:solidFill>
              </a:rPr>
              <a:t>Restriction = Resistance (opposes current flow)</a:t>
            </a:r>
          </a:p>
        </p:txBody>
      </p:sp>
      <p:sp>
        <p:nvSpPr>
          <p:cNvPr id="5" name="Title 4"/>
          <p:cNvSpPr>
            <a:spLocks noGrp="1"/>
          </p:cNvSpPr>
          <p:nvPr>
            <p:ph type="title"/>
          </p:nvPr>
        </p:nvSpPr>
        <p:spPr/>
        <p:txBody>
          <a:bodyPr>
            <a:normAutofit fontScale="90000"/>
          </a:bodyPr>
          <a:lstStyle/>
          <a:p>
            <a:r>
              <a:rPr lang="en-US" dirty="0"/>
              <a:t>Water analogy for understanding electrical circuits</a:t>
            </a:r>
          </a:p>
        </p:txBody>
      </p:sp>
      <p:grpSp>
        <p:nvGrpSpPr>
          <p:cNvPr id="22" name="Group 21">
            <a:extLst>
              <a:ext uri="{FF2B5EF4-FFF2-40B4-BE49-F238E27FC236}">
                <a16:creationId xmlns:a16="http://schemas.microsoft.com/office/drawing/2014/main" id="{3D3AEE2B-3C5B-4D39-907C-45FC0CB3E0FC}"/>
              </a:ext>
            </a:extLst>
          </p:cNvPr>
          <p:cNvGrpSpPr/>
          <p:nvPr/>
        </p:nvGrpSpPr>
        <p:grpSpPr>
          <a:xfrm>
            <a:off x="2128839" y="4700841"/>
            <a:ext cx="1149764" cy="1851375"/>
            <a:chOff x="2128839" y="4700841"/>
            <a:chExt cx="1149764" cy="1851375"/>
          </a:xfrm>
        </p:grpSpPr>
        <p:grpSp>
          <p:nvGrpSpPr>
            <p:cNvPr id="21" name="Group 20">
              <a:extLst>
                <a:ext uri="{FF2B5EF4-FFF2-40B4-BE49-F238E27FC236}">
                  <a16:creationId xmlns:a16="http://schemas.microsoft.com/office/drawing/2014/main" id="{9DB54671-86E0-424C-86CE-A5691151D75E}"/>
                </a:ext>
              </a:extLst>
            </p:cNvPr>
            <p:cNvGrpSpPr/>
            <p:nvPr/>
          </p:nvGrpSpPr>
          <p:grpSpPr>
            <a:xfrm>
              <a:off x="2128839" y="5121780"/>
              <a:ext cx="875849" cy="899073"/>
              <a:chOff x="2128839" y="5121780"/>
              <a:chExt cx="875849" cy="899073"/>
            </a:xfrm>
          </p:grpSpPr>
          <p:sp>
            <p:nvSpPr>
              <p:cNvPr id="8" name="Text Box 13"/>
              <p:cNvSpPr txBox="1">
                <a:spLocks noChangeArrowheads="1"/>
              </p:cNvSpPr>
              <p:nvPr/>
            </p:nvSpPr>
            <p:spPr bwMode="auto">
              <a:xfrm>
                <a:off x="2128839" y="5438440"/>
                <a:ext cx="313976" cy="2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t>V</a:t>
                </a:r>
                <a:r>
                  <a:rPr lang="en-US" altLang="en-US" baseline="-25000" dirty="0" err="1"/>
                  <a:t>tot</a:t>
                </a:r>
                <a:endParaRPr lang="en-US" altLang="en-US" baseline="-25000" dirty="0"/>
              </a:p>
            </p:txBody>
          </p:sp>
          <p:sp>
            <p:nvSpPr>
              <p:cNvPr id="9" name="Text Box 14"/>
              <p:cNvSpPr txBox="1">
                <a:spLocks noChangeArrowheads="1"/>
              </p:cNvSpPr>
              <p:nvPr/>
            </p:nvSpPr>
            <p:spPr bwMode="auto">
              <a:xfrm>
                <a:off x="2735988" y="5121780"/>
                <a:ext cx="268700" cy="2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R</a:t>
                </a:r>
                <a:r>
                  <a:rPr lang="en-US" altLang="en-US" baseline="-25000" dirty="0"/>
                  <a:t>1</a:t>
                </a:r>
              </a:p>
            </p:txBody>
          </p:sp>
          <p:sp>
            <p:nvSpPr>
              <p:cNvPr id="10" name="Text Box 15"/>
              <p:cNvSpPr txBox="1">
                <a:spLocks noChangeArrowheads="1"/>
              </p:cNvSpPr>
              <p:nvPr/>
            </p:nvSpPr>
            <p:spPr bwMode="auto">
              <a:xfrm>
                <a:off x="2718056" y="5793491"/>
                <a:ext cx="268700" cy="2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R</a:t>
                </a:r>
                <a:r>
                  <a:rPr lang="en-US" altLang="en-US" baseline="-25000" dirty="0"/>
                  <a:t>2</a:t>
                </a:r>
              </a:p>
            </p:txBody>
          </p:sp>
        </p:grpSp>
        <p:grpSp>
          <p:nvGrpSpPr>
            <p:cNvPr id="7" name="Group 5"/>
            <p:cNvGrpSpPr>
              <a:grpSpLocks noChangeAspect="1"/>
            </p:cNvGrpSpPr>
            <p:nvPr/>
          </p:nvGrpSpPr>
          <p:grpSpPr bwMode="auto">
            <a:xfrm>
              <a:off x="2428212" y="4700841"/>
              <a:ext cx="850391" cy="1851375"/>
              <a:chOff x="3168" y="1152"/>
              <a:chExt cx="576" cy="1254"/>
            </a:xfrm>
          </p:grpSpPr>
          <p:sp>
            <p:nvSpPr>
              <p:cNvPr id="12" name="Freeform 6"/>
              <p:cNvSpPr>
                <a:spLocks noChangeAspect="1"/>
              </p:cNvSpPr>
              <p:nvPr/>
            </p:nvSpPr>
            <p:spPr bwMode="auto">
              <a:xfrm>
                <a:off x="3264" y="1152"/>
                <a:ext cx="480" cy="1254"/>
              </a:xfrm>
              <a:custGeom>
                <a:avLst/>
                <a:gdLst>
                  <a:gd name="T0" fmla="*/ 0 w 480"/>
                  <a:gd name="T1" fmla="*/ 576 h 1254"/>
                  <a:gd name="T2" fmla="*/ 0 w 480"/>
                  <a:gd name="T3" fmla="*/ 0 h 1254"/>
                  <a:gd name="T4" fmla="*/ 384 w 480"/>
                  <a:gd name="T5" fmla="*/ 0 h 1254"/>
                  <a:gd name="T6" fmla="*/ 384 w 480"/>
                  <a:gd name="T7" fmla="*/ 240 h 1254"/>
                  <a:gd name="T8" fmla="*/ 480 w 480"/>
                  <a:gd name="T9" fmla="*/ 288 h 1254"/>
                  <a:gd name="T10" fmla="*/ 336 w 480"/>
                  <a:gd name="T11" fmla="*/ 336 h 1254"/>
                  <a:gd name="T12" fmla="*/ 480 w 480"/>
                  <a:gd name="T13" fmla="*/ 384 h 1254"/>
                  <a:gd name="T14" fmla="*/ 336 w 480"/>
                  <a:gd name="T15" fmla="*/ 432 h 1254"/>
                  <a:gd name="T16" fmla="*/ 480 w 480"/>
                  <a:gd name="T17" fmla="*/ 480 h 1254"/>
                  <a:gd name="T18" fmla="*/ 384 w 480"/>
                  <a:gd name="T19" fmla="*/ 528 h 1254"/>
                  <a:gd name="T20" fmla="*/ 382 w 480"/>
                  <a:gd name="T21" fmla="*/ 716 h 1254"/>
                  <a:gd name="T22" fmla="*/ 480 w 480"/>
                  <a:gd name="T23" fmla="*/ 770 h 1254"/>
                  <a:gd name="T24" fmla="*/ 332 w 480"/>
                  <a:gd name="T25" fmla="*/ 816 h 1254"/>
                  <a:gd name="T26" fmla="*/ 478 w 480"/>
                  <a:gd name="T27" fmla="*/ 864 h 1254"/>
                  <a:gd name="T28" fmla="*/ 340 w 480"/>
                  <a:gd name="T29" fmla="*/ 912 h 1254"/>
                  <a:gd name="T30" fmla="*/ 480 w 480"/>
                  <a:gd name="T31" fmla="*/ 960 h 1254"/>
                  <a:gd name="T32" fmla="*/ 380 w 480"/>
                  <a:gd name="T33" fmla="*/ 1006 h 1254"/>
                  <a:gd name="T34" fmla="*/ 380 w 480"/>
                  <a:gd name="T35" fmla="*/ 1254 h 1254"/>
                  <a:gd name="T36" fmla="*/ 0 w 480"/>
                  <a:gd name="T37" fmla="*/ 1254 h 1254"/>
                  <a:gd name="T38" fmla="*/ 0 w 480"/>
                  <a:gd name="T39" fmla="*/ 622 h 1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0"/>
                  <a:gd name="T61" fmla="*/ 0 h 1254"/>
                  <a:gd name="T62" fmla="*/ 480 w 480"/>
                  <a:gd name="T63" fmla="*/ 1254 h 1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0" h="1254">
                    <a:moveTo>
                      <a:pt x="0" y="576"/>
                    </a:moveTo>
                    <a:lnTo>
                      <a:pt x="0" y="0"/>
                    </a:lnTo>
                    <a:lnTo>
                      <a:pt x="384" y="0"/>
                    </a:lnTo>
                    <a:lnTo>
                      <a:pt x="384" y="240"/>
                    </a:lnTo>
                    <a:lnTo>
                      <a:pt x="480" y="288"/>
                    </a:lnTo>
                    <a:lnTo>
                      <a:pt x="336" y="336"/>
                    </a:lnTo>
                    <a:lnTo>
                      <a:pt x="480" y="384"/>
                    </a:lnTo>
                    <a:lnTo>
                      <a:pt x="336" y="432"/>
                    </a:lnTo>
                    <a:lnTo>
                      <a:pt x="480" y="480"/>
                    </a:lnTo>
                    <a:lnTo>
                      <a:pt x="384" y="528"/>
                    </a:lnTo>
                    <a:lnTo>
                      <a:pt x="382" y="716"/>
                    </a:lnTo>
                    <a:lnTo>
                      <a:pt x="480" y="770"/>
                    </a:lnTo>
                    <a:lnTo>
                      <a:pt x="332" y="816"/>
                    </a:lnTo>
                    <a:lnTo>
                      <a:pt x="478" y="864"/>
                    </a:lnTo>
                    <a:lnTo>
                      <a:pt x="340" y="912"/>
                    </a:lnTo>
                    <a:lnTo>
                      <a:pt x="480" y="960"/>
                    </a:lnTo>
                    <a:lnTo>
                      <a:pt x="380" y="1006"/>
                    </a:lnTo>
                    <a:lnTo>
                      <a:pt x="380" y="1254"/>
                    </a:lnTo>
                    <a:lnTo>
                      <a:pt x="0" y="1254"/>
                    </a:lnTo>
                    <a:lnTo>
                      <a:pt x="0" y="62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Line 7"/>
              <p:cNvSpPr>
                <a:spLocks noChangeAspect="1" noChangeShapeType="1"/>
              </p:cNvSpPr>
              <p:nvPr/>
            </p:nvSpPr>
            <p:spPr bwMode="auto">
              <a:xfrm>
                <a:off x="3168" y="172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8"/>
              <p:cNvSpPr>
                <a:spLocks noChangeAspect="1" noChangeShapeType="1"/>
              </p:cNvSpPr>
              <p:nvPr/>
            </p:nvSpPr>
            <p:spPr bwMode="auto">
              <a:xfrm>
                <a:off x="3200" y="1772"/>
                <a:ext cx="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1" name="Picture 10" descr="Diagram&#10;&#10;Description automatically generated">
            <a:extLst>
              <a:ext uri="{FF2B5EF4-FFF2-40B4-BE49-F238E27FC236}">
                <a16:creationId xmlns:a16="http://schemas.microsoft.com/office/drawing/2014/main" id="{28A47CB6-256C-41DC-9958-8269B7FA3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5055" y="1287325"/>
            <a:ext cx="4075972" cy="2169584"/>
          </a:xfrm>
          <a:prstGeom prst="rect">
            <a:avLst/>
          </a:prstGeom>
        </p:spPr>
      </p:pic>
    </p:spTree>
    <p:extLst>
      <p:ext uri="{BB962C8B-B14F-4D97-AF65-F5344CB8AC3E}">
        <p14:creationId xmlns:p14="http://schemas.microsoft.com/office/powerpoint/2010/main" val="300587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412" y="708212"/>
            <a:ext cx="8292353" cy="1200329"/>
          </a:xfrm>
          <a:prstGeom prst="rect">
            <a:avLst/>
          </a:prstGeom>
          <a:noFill/>
        </p:spPr>
        <p:txBody>
          <a:bodyPr wrap="square" rtlCol="0">
            <a:spAutoFit/>
          </a:bodyPr>
          <a:lstStyle/>
          <a:p>
            <a:r>
              <a:rPr lang="en-US" dirty="0">
                <a:solidFill>
                  <a:schemeClr val="tx1">
                    <a:lumMod val="65000"/>
                    <a:lumOff val="35000"/>
                  </a:schemeClr>
                </a:solidFill>
              </a:rPr>
              <a:t>Early 1960’s  - paint a drop of phospholipid over a hole in a non-conducting barrier that separates two salt solutions.  THEN add an antibiotic (gramicidin A – effectively creates channels in membrane).  Then small step-like changes in current across the membrane can be measured – all or none opening and closing of the single ion channel.</a:t>
            </a:r>
          </a:p>
        </p:txBody>
      </p:sp>
      <p:sp>
        <p:nvSpPr>
          <p:cNvPr id="4" name="TextBox 3"/>
          <p:cNvSpPr txBox="1"/>
          <p:nvPr/>
        </p:nvSpPr>
        <p:spPr>
          <a:xfrm>
            <a:off x="3774141" y="2402544"/>
            <a:ext cx="4509247" cy="923330"/>
          </a:xfrm>
          <a:prstGeom prst="rect">
            <a:avLst/>
          </a:prstGeom>
          <a:noFill/>
        </p:spPr>
        <p:txBody>
          <a:bodyPr wrap="square" rtlCol="0">
            <a:spAutoFit/>
          </a:bodyPr>
          <a:lstStyle/>
          <a:p>
            <a:r>
              <a:rPr lang="en-US" u="sng" dirty="0"/>
              <a:t>Channel behaves as a simple resistor</a:t>
            </a:r>
            <a:r>
              <a:rPr lang="en-US" dirty="0"/>
              <a:t> and amplitude of the single-channel current can be obtained from </a:t>
            </a:r>
          </a:p>
        </p:txBody>
      </p:sp>
      <p:sp>
        <p:nvSpPr>
          <p:cNvPr id="5" name="TextBox 4"/>
          <p:cNvSpPr txBox="1"/>
          <p:nvPr/>
        </p:nvSpPr>
        <p:spPr>
          <a:xfrm>
            <a:off x="5674660" y="2985248"/>
            <a:ext cx="2321858" cy="369332"/>
          </a:xfrm>
          <a:prstGeom prst="rect">
            <a:avLst/>
          </a:prstGeom>
          <a:noFill/>
        </p:spPr>
        <p:txBody>
          <a:bodyPr wrap="square" rtlCol="0">
            <a:spAutoFit/>
          </a:bodyPr>
          <a:lstStyle/>
          <a:p>
            <a:r>
              <a:rPr lang="en-US" dirty="0">
                <a:solidFill>
                  <a:srgbClr val="0000CC"/>
                </a:solidFill>
              </a:rPr>
              <a:t>Ohm’s Law: V = </a:t>
            </a:r>
            <a:r>
              <a:rPr lang="en-US" dirty="0" err="1">
                <a:solidFill>
                  <a:srgbClr val="0000CC"/>
                </a:solidFill>
              </a:rPr>
              <a:t>i</a:t>
            </a:r>
            <a:r>
              <a:rPr lang="en-US" dirty="0">
                <a:solidFill>
                  <a:srgbClr val="0000CC"/>
                </a:solidFill>
              </a:rPr>
              <a:t>*R</a:t>
            </a:r>
          </a:p>
        </p:txBody>
      </p:sp>
      <p:sp>
        <p:nvSpPr>
          <p:cNvPr id="6" name="TextBox 5"/>
          <p:cNvSpPr txBox="1"/>
          <p:nvPr/>
        </p:nvSpPr>
        <p:spPr>
          <a:xfrm>
            <a:off x="3801037" y="3290047"/>
            <a:ext cx="4491316" cy="1077218"/>
          </a:xfrm>
          <a:prstGeom prst="rect">
            <a:avLst/>
          </a:prstGeom>
          <a:noFill/>
        </p:spPr>
        <p:txBody>
          <a:bodyPr wrap="square" rtlCol="0">
            <a:spAutoFit/>
          </a:bodyPr>
          <a:lstStyle/>
          <a:p>
            <a:r>
              <a:rPr lang="en-US" sz="1600" dirty="0">
                <a:solidFill>
                  <a:srgbClr val="000066"/>
                </a:solidFill>
              </a:rPr>
              <a:t>or </a:t>
            </a:r>
            <a:r>
              <a:rPr lang="en-US" sz="1600" dirty="0" err="1">
                <a:solidFill>
                  <a:srgbClr val="000066"/>
                </a:solidFill>
              </a:rPr>
              <a:t>i</a:t>
            </a:r>
            <a:r>
              <a:rPr lang="en-US" sz="1600" dirty="0">
                <a:solidFill>
                  <a:srgbClr val="000066"/>
                </a:solidFill>
              </a:rPr>
              <a:t> = V/R, </a:t>
            </a:r>
          </a:p>
          <a:p>
            <a:r>
              <a:rPr lang="en-US" sz="1200" i="1" dirty="0">
                <a:solidFill>
                  <a:srgbClr val="000066"/>
                </a:solidFill>
              </a:rPr>
              <a:t>where </a:t>
            </a:r>
            <a:r>
              <a:rPr lang="en-US" sz="1200" i="1" dirty="0" err="1">
                <a:solidFill>
                  <a:srgbClr val="000066"/>
                </a:solidFill>
              </a:rPr>
              <a:t>i</a:t>
            </a:r>
            <a:r>
              <a:rPr lang="en-US" sz="1200" i="1" dirty="0">
                <a:solidFill>
                  <a:srgbClr val="000066"/>
                </a:solidFill>
              </a:rPr>
              <a:t> is the current through the single channel (measured in amperes or amps); V is the voltage across the membrane (measured in volts); and R is the resistance of the open channel (measured in ohms) – typically for a single open channel it is 8 X 10</a:t>
            </a:r>
            <a:r>
              <a:rPr lang="en-US" sz="1200" i="1" baseline="30000" dirty="0">
                <a:solidFill>
                  <a:srgbClr val="000066"/>
                </a:solidFill>
              </a:rPr>
              <a:t>10</a:t>
            </a:r>
            <a:r>
              <a:rPr lang="en-US" sz="1200" i="1" dirty="0">
                <a:solidFill>
                  <a:srgbClr val="000066"/>
                </a:solidFill>
              </a:rPr>
              <a:t> Ohms.</a:t>
            </a:r>
          </a:p>
        </p:txBody>
      </p:sp>
      <p:sp>
        <p:nvSpPr>
          <p:cNvPr id="7" name="TextBox 6"/>
          <p:cNvSpPr txBox="1"/>
          <p:nvPr/>
        </p:nvSpPr>
        <p:spPr>
          <a:xfrm>
            <a:off x="425824" y="3487215"/>
            <a:ext cx="3361765" cy="646331"/>
          </a:xfrm>
          <a:prstGeom prst="rect">
            <a:avLst/>
          </a:prstGeom>
          <a:noFill/>
        </p:spPr>
        <p:txBody>
          <a:bodyPr wrap="square" rtlCol="0">
            <a:spAutoFit/>
          </a:bodyPr>
          <a:lstStyle/>
          <a:p>
            <a:r>
              <a:rPr lang="en-US" b="1" dirty="0">
                <a:solidFill>
                  <a:srgbClr val="C00000"/>
                </a:solidFill>
              </a:rPr>
              <a:t>Current through the channel varies with membrane potential.</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34" y="2008094"/>
            <a:ext cx="2560603" cy="1415863"/>
          </a:xfrm>
          <a:prstGeom prst="rect">
            <a:avLst/>
          </a:prstGeom>
        </p:spPr>
      </p:pic>
      <p:sp>
        <p:nvSpPr>
          <p:cNvPr id="12" name="TextBox 11"/>
          <p:cNvSpPr txBox="1"/>
          <p:nvPr/>
        </p:nvSpPr>
        <p:spPr>
          <a:xfrm>
            <a:off x="2761130" y="2294965"/>
            <a:ext cx="995082" cy="646331"/>
          </a:xfrm>
          <a:prstGeom prst="rect">
            <a:avLst/>
          </a:prstGeom>
          <a:noFill/>
        </p:spPr>
        <p:txBody>
          <a:bodyPr wrap="square" rtlCol="0">
            <a:spAutoFit/>
          </a:bodyPr>
          <a:lstStyle/>
          <a:p>
            <a:r>
              <a:rPr lang="en-US" sz="1200" i="1" dirty="0">
                <a:solidFill>
                  <a:schemeClr val="accent4">
                    <a:lumMod val="75000"/>
                  </a:schemeClr>
                </a:solidFill>
              </a:rPr>
              <a:t>Dimerization of gramicidin peptides</a:t>
            </a:r>
          </a:p>
        </p:txBody>
      </p:sp>
      <p:sp>
        <p:nvSpPr>
          <p:cNvPr id="13" name="TextBox 12"/>
          <p:cNvSpPr txBox="1"/>
          <p:nvPr/>
        </p:nvSpPr>
        <p:spPr>
          <a:xfrm>
            <a:off x="1192306" y="5136776"/>
            <a:ext cx="6185647" cy="1200329"/>
          </a:xfrm>
          <a:prstGeom prst="rect">
            <a:avLst/>
          </a:prstGeom>
          <a:noFill/>
        </p:spPr>
        <p:txBody>
          <a:bodyPr wrap="square" rtlCol="0">
            <a:spAutoFit/>
          </a:bodyPr>
          <a:lstStyle/>
          <a:p>
            <a:r>
              <a:rPr lang="en-US" dirty="0"/>
              <a:t>For ion channels  - more commonly the inverse of resistance is used: </a:t>
            </a:r>
            <a:r>
              <a:rPr lang="en-US" dirty="0">
                <a:solidFill>
                  <a:srgbClr val="006600"/>
                </a:solidFill>
              </a:rPr>
              <a:t>conductance</a:t>
            </a:r>
            <a:r>
              <a:rPr lang="en-US" dirty="0"/>
              <a:t>.  </a:t>
            </a:r>
            <a:r>
              <a:rPr lang="en-US" dirty="0">
                <a:latin typeface="Symbol" panose="05050102010706020507" pitchFamily="18" charset="2"/>
              </a:rPr>
              <a:t>g</a:t>
            </a:r>
            <a:r>
              <a:rPr lang="en-US" dirty="0"/>
              <a:t> = 1/R</a:t>
            </a:r>
          </a:p>
          <a:p>
            <a:endParaRPr lang="en-US" dirty="0"/>
          </a:p>
          <a:p>
            <a:r>
              <a:rPr lang="en-US" dirty="0"/>
              <a:t>So if expressing Ohm’s law in terms of conductance, it is I = </a:t>
            </a:r>
            <a:r>
              <a:rPr lang="en-US" dirty="0">
                <a:latin typeface="Symbol" panose="05050102010706020507" pitchFamily="18" charset="2"/>
              </a:rPr>
              <a:t>g*</a:t>
            </a:r>
            <a:r>
              <a:rPr lang="en-US" dirty="0"/>
              <a:t>V</a:t>
            </a:r>
          </a:p>
        </p:txBody>
      </p:sp>
      <p:sp>
        <p:nvSpPr>
          <p:cNvPr id="2" name="TextBox 1"/>
          <p:cNvSpPr txBox="1"/>
          <p:nvPr/>
        </p:nvSpPr>
        <p:spPr>
          <a:xfrm>
            <a:off x="297180" y="312420"/>
            <a:ext cx="8206740" cy="369332"/>
          </a:xfrm>
          <a:prstGeom prst="rect">
            <a:avLst/>
          </a:prstGeom>
          <a:noFill/>
        </p:spPr>
        <p:txBody>
          <a:bodyPr wrap="square" rtlCol="0">
            <a:spAutoFit/>
          </a:bodyPr>
          <a:lstStyle/>
          <a:p>
            <a:r>
              <a:rPr lang="en-US" dirty="0"/>
              <a:t>To understand the properties of channels an artificial channel was created.</a:t>
            </a:r>
          </a:p>
        </p:txBody>
      </p:sp>
    </p:spTree>
    <p:extLst>
      <p:ext uri="{BB962C8B-B14F-4D97-AF65-F5344CB8AC3E}">
        <p14:creationId xmlns:p14="http://schemas.microsoft.com/office/powerpoint/2010/main" val="69921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00418"/>
            <a:ext cx="8229600" cy="312591"/>
          </a:xfrm>
        </p:spPr>
        <p:txBody>
          <a:bodyPr>
            <a:normAutofit fontScale="90000"/>
          </a:bodyPr>
          <a:lstStyle/>
          <a:p>
            <a:r>
              <a:rPr lang="en-US" dirty="0">
                <a:solidFill>
                  <a:srgbClr val="0033CC"/>
                </a:solidFill>
              </a:rPr>
              <a:t>Ohm’s Law  V = I*R  or  I = </a:t>
            </a:r>
            <a:r>
              <a:rPr lang="en-US" dirty="0">
                <a:solidFill>
                  <a:srgbClr val="0033CC"/>
                </a:solidFill>
                <a:latin typeface="Symbol" panose="05050102010706020507" pitchFamily="18" charset="2"/>
              </a:rPr>
              <a:t>g*</a:t>
            </a:r>
            <a:r>
              <a:rPr lang="en-US" dirty="0">
                <a:solidFill>
                  <a:srgbClr val="0033CC"/>
                </a:solidFill>
              </a:rPr>
              <a:t>V</a:t>
            </a:r>
            <a:endParaRPr lang="en-US" sz="1300" i="1" dirty="0">
              <a:solidFill>
                <a:srgbClr val="000099"/>
              </a:solidFill>
            </a:endParaRPr>
          </a:p>
        </p:txBody>
      </p:sp>
      <p:sp>
        <p:nvSpPr>
          <p:cNvPr id="3" name="TextBox 2"/>
          <p:cNvSpPr txBox="1"/>
          <p:nvPr/>
        </p:nvSpPr>
        <p:spPr>
          <a:xfrm>
            <a:off x="906780" y="1668780"/>
            <a:ext cx="7459980" cy="2862322"/>
          </a:xfrm>
          <a:prstGeom prst="rect">
            <a:avLst/>
          </a:prstGeom>
          <a:noFill/>
        </p:spPr>
        <p:txBody>
          <a:bodyPr wrap="square" rtlCol="0">
            <a:spAutoFit/>
          </a:bodyPr>
          <a:lstStyle/>
          <a:p>
            <a:r>
              <a:rPr lang="en-US" dirty="0"/>
              <a:t>Remember that I (current) is the flow rate through the circuit.</a:t>
            </a:r>
          </a:p>
          <a:p>
            <a:endParaRPr lang="en-US" dirty="0"/>
          </a:p>
          <a:p>
            <a:r>
              <a:rPr lang="en-US" dirty="0"/>
              <a:t>V is how much separation of charge there is (battery) and therefore the pump pushing the flow.</a:t>
            </a:r>
          </a:p>
          <a:p>
            <a:endParaRPr lang="en-US" dirty="0"/>
          </a:p>
          <a:p>
            <a:r>
              <a:rPr lang="en-US" dirty="0"/>
              <a:t>R is how much resistance the current flow is getting – so when we think of this in relation to a single channel, it is how easily the ions can pass through the channel = that channel’s conductance.</a:t>
            </a:r>
          </a:p>
          <a:p>
            <a:endParaRPr lang="en-US" dirty="0"/>
          </a:p>
          <a:p>
            <a:endParaRPr lang="en-US" dirty="0"/>
          </a:p>
        </p:txBody>
      </p:sp>
      <p:sp>
        <p:nvSpPr>
          <p:cNvPr id="5" name="TextBox 4">
            <a:extLst>
              <a:ext uri="{FF2B5EF4-FFF2-40B4-BE49-F238E27FC236}">
                <a16:creationId xmlns:a16="http://schemas.microsoft.com/office/drawing/2014/main" id="{6FDEB0CA-B7A0-4ABE-817F-ECE4046FC5E6}"/>
              </a:ext>
            </a:extLst>
          </p:cNvPr>
          <p:cNvSpPr txBox="1"/>
          <p:nvPr/>
        </p:nvSpPr>
        <p:spPr>
          <a:xfrm>
            <a:off x="906780" y="4604444"/>
            <a:ext cx="6720840" cy="1384995"/>
          </a:xfrm>
          <a:prstGeom prst="rect">
            <a:avLst/>
          </a:prstGeom>
          <a:noFill/>
        </p:spPr>
        <p:txBody>
          <a:bodyPr wrap="square" rtlCol="0">
            <a:spAutoFit/>
          </a:bodyPr>
          <a:lstStyle/>
          <a:p>
            <a:r>
              <a:rPr lang="en-US" sz="1400" i="1" dirty="0">
                <a:solidFill>
                  <a:srgbClr val="000099"/>
                </a:solidFill>
              </a:rPr>
              <a:t>units: </a:t>
            </a:r>
          </a:p>
          <a:p>
            <a:r>
              <a:rPr lang="en-US" sz="1400" i="1" dirty="0">
                <a:solidFill>
                  <a:srgbClr val="000099"/>
                </a:solidFill>
              </a:rPr>
              <a:t>Voltage is measured in volts, typically millivolts for neurons</a:t>
            </a:r>
            <a:br>
              <a:rPr lang="en-US" sz="1400" i="1" dirty="0">
                <a:solidFill>
                  <a:srgbClr val="000099"/>
                </a:solidFill>
              </a:rPr>
            </a:br>
            <a:r>
              <a:rPr lang="en-US" sz="1400" i="1" dirty="0">
                <a:solidFill>
                  <a:srgbClr val="000099"/>
                </a:solidFill>
              </a:rPr>
              <a:t>Current (I) is measured in amps typically picoamps or </a:t>
            </a:r>
            <a:r>
              <a:rPr lang="en-US" sz="1400" i="1" dirty="0" err="1">
                <a:solidFill>
                  <a:srgbClr val="000099"/>
                </a:solidFill>
              </a:rPr>
              <a:t>pA</a:t>
            </a:r>
            <a:r>
              <a:rPr lang="en-US" sz="1400" i="1" dirty="0">
                <a:solidFill>
                  <a:srgbClr val="000099"/>
                </a:solidFill>
              </a:rPr>
              <a:t> for neurons</a:t>
            </a:r>
            <a:br>
              <a:rPr lang="en-US" sz="1400" i="1" dirty="0">
                <a:solidFill>
                  <a:srgbClr val="000099"/>
                </a:solidFill>
              </a:rPr>
            </a:br>
            <a:r>
              <a:rPr lang="en-US" sz="1400" i="1" dirty="0">
                <a:solidFill>
                  <a:srgbClr val="000099"/>
                </a:solidFill>
              </a:rPr>
              <a:t>Resistance is measured in ohms (</a:t>
            </a:r>
            <a:r>
              <a:rPr lang="en-US" sz="1400" i="1" dirty="0">
                <a:solidFill>
                  <a:srgbClr val="000099"/>
                </a:solidFill>
                <a:latin typeface="Symbol" panose="05050102010706020507" pitchFamily="18" charset="2"/>
              </a:rPr>
              <a:t>W</a:t>
            </a:r>
            <a:r>
              <a:rPr lang="en-US" sz="1400" i="1" dirty="0">
                <a:solidFill>
                  <a:srgbClr val="000099"/>
                </a:solidFill>
              </a:rPr>
              <a:t>), typically </a:t>
            </a:r>
            <a:r>
              <a:rPr lang="en-US" sz="1400" i="1" dirty="0" err="1">
                <a:solidFill>
                  <a:srgbClr val="000099"/>
                </a:solidFill>
              </a:rPr>
              <a:t>megaOhms</a:t>
            </a:r>
            <a:r>
              <a:rPr lang="en-US" sz="1400" i="1" dirty="0">
                <a:solidFill>
                  <a:srgbClr val="000099"/>
                </a:solidFill>
              </a:rPr>
              <a:t> for neurons</a:t>
            </a:r>
          </a:p>
          <a:p>
            <a:r>
              <a:rPr lang="en-US" sz="1400" i="1" dirty="0">
                <a:solidFill>
                  <a:srgbClr val="000099"/>
                </a:solidFill>
              </a:rPr>
              <a:t>Conductance is measured in siemens, typically </a:t>
            </a:r>
            <a:r>
              <a:rPr lang="en-US" sz="1400" i="1" dirty="0" err="1">
                <a:solidFill>
                  <a:srgbClr val="000099"/>
                </a:solidFill>
              </a:rPr>
              <a:t>picoSiemens</a:t>
            </a:r>
            <a:r>
              <a:rPr lang="en-US" sz="1400" i="1" dirty="0">
                <a:solidFill>
                  <a:srgbClr val="000099"/>
                </a:solidFill>
              </a:rPr>
              <a:t> for neurons,</a:t>
            </a:r>
          </a:p>
          <a:p>
            <a:r>
              <a:rPr lang="en-US" sz="1400" i="1" dirty="0">
                <a:solidFill>
                  <a:srgbClr val="000099"/>
                </a:solidFill>
              </a:rPr>
              <a:t>1 Siemen = 1/1 Ohm </a:t>
            </a:r>
            <a:endParaRPr lang="en-US" sz="1400" dirty="0"/>
          </a:p>
        </p:txBody>
      </p:sp>
    </p:spTree>
    <p:extLst>
      <p:ext uri="{BB962C8B-B14F-4D97-AF65-F5344CB8AC3E}">
        <p14:creationId xmlns:p14="http://schemas.microsoft.com/office/powerpoint/2010/main" val="4287288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measure these electrical aspects in neurons and muscles?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59" y="1313013"/>
            <a:ext cx="3426070" cy="3495109"/>
          </a:xfrm>
          <a:prstGeom prst="rect">
            <a:avLst/>
          </a:prstGeom>
        </p:spPr>
      </p:pic>
      <p:sp>
        <p:nvSpPr>
          <p:cNvPr id="4" name="TextBox 3"/>
          <p:cNvSpPr txBox="1"/>
          <p:nvPr/>
        </p:nvSpPr>
        <p:spPr>
          <a:xfrm>
            <a:off x="1004047" y="1021976"/>
            <a:ext cx="2940424" cy="369332"/>
          </a:xfrm>
          <a:prstGeom prst="rect">
            <a:avLst/>
          </a:prstGeom>
          <a:noFill/>
        </p:spPr>
        <p:txBody>
          <a:bodyPr wrap="square" rtlCol="0">
            <a:spAutoFit/>
          </a:bodyPr>
          <a:lstStyle/>
          <a:p>
            <a:r>
              <a:rPr lang="en-US" dirty="0"/>
              <a:t>The patch clamp technique</a:t>
            </a:r>
          </a:p>
        </p:txBody>
      </p:sp>
      <p:pic>
        <p:nvPicPr>
          <p:cNvPr id="5" name="Picture 2" descr="figures for Diomede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882" y="573741"/>
            <a:ext cx="3318873" cy="309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21-19B"/>
          <p:cNvPicPr>
            <a:picLocks noChangeAspect="1" noChangeArrowheads="1"/>
          </p:cNvPicPr>
          <p:nvPr/>
        </p:nvPicPr>
        <p:blipFill rotWithShape="1">
          <a:blip r:embed="rId4">
            <a:extLst>
              <a:ext uri="{28A0092B-C50C-407E-A947-70E740481C1C}">
                <a14:useLocalDpi xmlns:a14="http://schemas.microsoft.com/office/drawing/2010/main" val="0"/>
              </a:ext>
            </a:extLst>
          </a:blip>
          <a:srcRect t="8579"/>
          <a:stretch/>
        </p:blipFill>
        <p:spPr bwMode="auto">
          <a:xfrm>
            <a:off x="4728882" y="4257421"/>
            <a:ext cx="3350628" cy="19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63525" y="6220692"/>
            <a:ext cx="2187388" cy="276999"/>
          </a:xfrm>
          <a:prstGeom prst="rect">
            <a:avLst/>
          </a:prstGeom>
          <a:noFill/>
        </p:spPr>
        <p:txBody>
          <a:bodyPr wrap="square" rtlCol="0">
            <a:spAutoFit/>
          </a:bodyPr>
          <a:lstStyle/>
          <a:p>
            <a:r>
              <a:rPr lang="en-US" sz="1200" i="1" dirty="0">
                <a:solidFill>
                  <a:schemeClr val="tx1">
                    <a:lumMod val="50000"/>
                    <a:lumOff val="50000"/>
                  </a:schemeClr>
                </a:solidFill>
              </a:rPr>
              <a:t>Logethetis</a:t>
            </a:r>
          </a:p>
        </p:txBody>
      </p:sp>
      <p:sp>
        <p:nvSpPr>
          <p:cNvPr id="8" name="TextBox 7"/>
          <p:cNvSpPr txBox="1"/>
          <p:nvPr/>
        </p:nvSpPr>
        <p:spPr>
          <a:xfrm>
            <a:off x="654424" y="5002306"/>
            <a:ext cx="3433482" cy="646331"/>
          </a:xfrm>
          <a:prstGeom prst="rect">
            <a:avLst/>
          </a:prstGeom>
          <a:noFill/>
        </p:spPr>
        <p:txBody>
          <a:bodyPr wrap="square" rtlCol="0">
            <a:spAutoFit/>
          </a:bodyPr>
          <a:lstStyle/>
          <a:p>
            <a:r>
              <a:rPr lang="en-US" sz="1200" dirty="0"/>
              <a:t>Bring glass pipette with a tip diameter of ~ 1</a:t>
            </a:r>
            <a:r>
              <a:rPr lang="en-US" sz="1200" dirty="0">
                <a:latin typeface="Symbol" panose="05050102010706020507" pitchFamily="18" charset="2"/>
              </a:rPr>
              <a:t>m</a:t>
            </a:r>
            <a:r>
              <a:rPr lang="en-US" sz="1200" dirty="0"/>
              <a:t>m up to cell wall and apply suction to create a high resistance (</a:t>
            </a:r>
            <a:r>
              <a:rPr lang="en-US" sz="1200" dirty="0" err="1"/>
              <a:t>gigaohm</a:t>
            </a:r>
            <a:r>
              <a:rPr lang="en-US" sz="1200" dirty="0"/>
              <a:t>) seal.</a:t>
            </a:r>
          </a:p>
        </p:txBody>
      </p:sp>
      <p:pic>
        <p:nvPicPr>
          <p:cNvPr id="4098" name="Picture 2">
            <a:extLst>
              <a:ext uri="{FF2B5EF4-FFF2-40B4-BE49-F238E27FC236}">
                <a16:creationId xmlns:a16="http://schemas.microsoft.com/office/drawing/2014/main" id="{40E380D8-CD21-40B7-A609-8AFDD5367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881" y="622647"/>
            <a:ext cx="3194691" cy="34951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CE6DA2-2A43-42D2-A6D0-B09119C5B71F}"/>
              </a:ext>
            </a:extLst>
          </p:cNvPr>
          <p:cNvSpPr txBox="1"/>
          <p:nvPr/>
        </p:nvSpPr>
        <p:spPr>
          <a:xfrm>
            <a:off x="4728880" y="3371763"/>
            <a:ext cx="746760" cy="584775"/>
          </a:xfrm>
          <a:prstGeom prst="rect">
            <a:avLst/>
          </a:prstGeom>
          <a:noFill/>
        </p:spPr>
        <p:txBody>
          <a:bodyPr wrap="square" rtlCol="0">
            <a:spAutoFit/>
          </a:bodyPr>
          <a:lstStyle/>
          <a:p>
            <a:pPr algn="r"/>
            <a:r>
              <a:rPr lang="en-US" sz="800" dirty="0"/>
              <a:t>Pull electrode quickly away from cell</a:t>
            </a:r>
          </a:p>
        </p:txBody>
      </p:sp>
      <p:sp>
        <p:nvSpPr>
          <p:cNvPr id="11" name="TextBox 10">
            <a:extLst>
              <a:ext uri="{FF2B5EF4-FFF2-40B4-BE49-F238E27FC236}">
                <a16:creationId xmlns:a16="http://schemas.microsoft.com/office/drawing/2014/main" id="{0EDA4E16-AAB4-42B6-A5BB-5F4FEA23065B}"/>
              </a:ext>
            </a:extLst>
          </p:cNvPr>
          <p:cNvSpPr txBox="1"/>
          <p:nvPr/>
        </p:nvSpPr>
        <p:spPr>
          <a:xfrm>
            <a:off x="7540660" y="3403355"/>
            <a:ext cx="746760" cy="584775"/>
          </a:xfrm>
          <a:prstGeom prst="rect">
            <a:avLst/>
          </a:prstGeom>
          <a:noFill/>
        </p:spPr>
        <p:txBody>
          <a:bodyPr wrap="square" rtlCol="0">
            <a:spAutoFit/>
          </a:bodyPr>
          <a:lstStyle/>
          <a:p>
            <a:r>
              <a:rPr lang="en-US" sz="800" dirty="0"/>
              <a:t>Slowly pull electrode away from cell</a:t>
            </a:r>
          </a:p>
        </p:txBody>
      </p:sp>
    </p:spTree>
    <p:extLst>
      <p:ext uri="{BB962C8B-B14F-4D97-AF65-F5344CB8AC3E}">
        <p14:creationId xmlns:p14="http://schemas.microsoft.com/office/powerpoint/2010/main" val="52326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23" y="564777"/>
            <a:ext cx="2000000" cy="2647619"/>
          </a:xfrm>
          <a:prstGeom prst="rect">
            <a:avLst/>
          </a:prstGeom>
        </p:spPr>
      </p:pic>
      <p:sp>
        <p:nvSpPr>
          <p:cNvPr id="5" name="Title 4"/>
          <p:cNvSpPr>
            <a:spLocks noGrp="1"/>
          </p:cNvSpPr>
          <p:nvPr>
            <p:ph type="title"/>
          </p:nvPr>
        </p:nvSpPr>
        <p:spPr/>
        <p:txBody>
          <a:bodyPr>
            <a:noAutofit/>
          </a:bodyPr>
          <a:lstStyle/>
          <a:p>
            <a:r>
              <a:rPr lang="en-US" sz="2000" dirty="0">
                <a:solidFill>
                  <a:schemeClr val="tx1">
                    <a:lumMod val="50000"/>
                    <a:lumOff val="50000"/>
                  </a:schemeClr>
                </a:solidFill>
              </a:rPr>
              <a:t>Channel behavior during patch clamp recordings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74" y="3962399"/>
            <a:ext cx="3329707" cy="1963271"/>
          </a:xfrm>
          <a:prstGeom prst="rect">
            <a:avLst/>
          </a:prstGeom>
        </p:spPr>
      </p:pic>
      <p:sp>
        <p:nvSpPr>
          <p:cNvPr id="3" name="TextBox 2"/>
          <p:cNvSpPr txBox="1"/>
          <p:nvPr/>
        </p:nvSpPr>
        <p:spPr>
          <a:xfrm>
            <a:off x="2976282" y="654424"/>
            <a:ext cx="4840941" cy="923330"/>
          </a:xfrm>
          <a:prstGeom prst="rect">
            <a:avLst/>
          </a:prstGeom>
          <a:noFill/>
        </p:spPr>
        <p:txBody>
          <a:bodyPr wrap="square" rtlCol="0">
            <a:spAutoFit/>
          </a:bodyPr>
          <a:lstStyle/>
          <a:p>
            <a:r>
              <a:rPr lang="en-US" dirty="0"/>
              <a:t>Channel openings are all or none - same amplitude every time,</a:t>
            </a:r>
            <a:r>
              <a:rPr lang="en-US" i="1" dirty="0"/>
              <a:t> (at a particular membrane potential)</a:t>
            </a:r>
            <a:r>
              <a:rPr lang="en-US" dirty="0"/>
              <a:t>.  The duration of opening varies.</a:t>
            </a:r>
          </a:p>
        </p:txBody>
      </p:sp>
      <p:sp>
        <p:nvSpPr>
          <p:cNvPr id="8" name="TextBox 7"/>
          <p:cNvSpPr txBox="1"/>
          <p:nvPr/>
        </p:nvSpPr>
        <p:spPr>
          <a:xfrm>
            <a:off x="3164541" y="1936377"/>
            <a:ext cx="5513294" cy="1754326"/>
          </a:xfrm>
          <a:prstGeom prst="rect">
            <a:avLst/>
          </a:prstGeom>
          <a:noFill/>
        </p:spPr>
        <p:txBody>
          <a:bodyPr wrap="square" rtlCol="0">
            <a:spAutoFit/>
          </a:bodyPr>
          <a:lstStyle/>
          <a:p>
            <a:r>
              <a:rPr lang="en-US" dirty="0">
                <a:solidFill>
                  <a:srgbClr val="000099"/>
                </a:solidFill>
              </a:rPr>
              <a:t>In this recording from </a:t>
            </a:r>
            <a:r>
              <a:rPr lang="en-US" dirty="0" err="1">
                <a:solidFill>
                  <a:srgbClr val="000099"/>
                </a:solidFill>
              </a:rPr>
              <a:t>ACh</a:t>
            </a:r>
            <a:r>
              <a:rPr lang="en-US" dirty="0">
                <a:solidFill>
                  <a:srgbClr val="000099"/>
                </a:solidFill>
              </a:rPr>
              <a:t> channels in a muscle, there is a linear relationship between current and voltage. Conductance for this channel is fixed – doesn’t change with membrane potential.  So by Ohm’s law, as you change the membrane potential, the amplitude of the current that you are measuring will also change.   I = </a:t>
            </a:r>
            <a:r>
              <a:rPr lang="en-US" dirty="0">
                <a:solidFill>
                  <a:srgbClr val="000099"/>
                </a:solidFill>
                <a:latin typeface="Symbol" panose="05050102010706020507" pitchFamily="18" charset="2"/>
              </a:rPr>
              <a:t>g</a:t>
            </a:r>
            <a:r>
              <a:rPr lang="en-US" dirty="0">
                <a:solidFill>
                  <a:srgbClr val="000099"/>
                </a:solidFill>
              </a:rPr>
              <a:t>*V</a:t>
            </a:r>
          </a:p>
        </p:txBody>
      </p:sp>
      <p:grpSp>
        <p:nvGrpSpPr>
          <p:cNvPr id="11" name="Group 10"/>
          <p:cNvGrpSpPr/>
          <p:nvPr/>
        </p:nvGrpSpPr>
        <p:grpSpPr>
          <a:xfrm>
            <a:off x="433513" y="3702612"/>
            <a:ext cx="3286385" cy="3047812"/>
            <a:chOff x="433513" y="3702612"/>
            <a:chExt cx="3286385" cy="304781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125" y="3702612"/>
              <a:ext cx="2863510" cy="2662327"/>
            </a:xfrm>
            <a:prstGeom prst="rect">
              <a:avLst/>
            </a:prstGeom>
          </p:spPr>
        </p:pic>
        <p:sp>
          <p:nvSpPr>
            <p:cNvPr id="9" name="TextBox 8"/>
            <p:cNvSpPr txBox="1"/>
            <p:nvPr/>
          </p:nvSpPr>
          <p:spPr>
            <a:xfrm rot="16200000">
              <a:off x="-422877" y="4756037"/>
              <a:ext cx="2174445" cy="461665"/>
            </a:xfrm>
            <a:prstGeom prst="rect">
              <a:avLst/>
            </a:prstGeom>
            <a:noFill/>
          </p:spPr>
          <p:txBody>
            <a:bodyPr wrap="square" rtlCol="0">
              <a:spAutoFit/>
            </a:bodyPr>
            <a:lstStyle/>
            <a:p>
              <a:pPr algn="ctr"/>
              <a:r>
                <a:rPr lang="en-US" sz="1200" i="1" dirty="0">
                  <a:solidFill>
                    <a:srgbClr val="C00000"/>
                  </a:solidFill>
                </a:rPr>
                <a:t>Experimenter is changing the membrane potential</a:t>
              </a:r>
            </a:p>
          </p:txBody>
        </p:sp>
        <p:sp>
          <p:nvSpPr>
            <p:cNvPr id="10" name="TextBox 9"/>
            <p:cNvSpPr txBox="1"/>
            <p:nvPr/>
          </p:nvSpPr>
          <p:spPr>
            <a:xfrm rot="5400000">
              <a:off x="2285772" y="5316298"/>
              <a:ext cx="2591253" cy="276999"/>
            </a:xfrm>
            <a:prstGeom prst="rect">
              <a:avLst/>
            </a:prstGeom>
            <a:noFill/>
          </p:spPr>
          <p:txBody>
            <a:bodyPr wrap="square" rtlCol="0">
              <a:spAutoFit/>
            </a:bodyPr>
            <a:lstStyle/>
            <a:p>
              <a:r>
                <a:rPr lang="en-US" sz="1200" i="1" dirty="0">
                  <a:solidFill>
                    <a:srgbClr val="006600"/>
                  </a:solidFill>
                </a:rPr>
                <a:t>Experimenter is measuring the current.</a:t>
              </a:r>
            </a:p>
          </p:txBody>
        </p:sp>
      </p:grpSp>
      <p:sp>
        <p:nvSpPr>
          <p:cNvPr id="12" name="TextBox 11"/>
          <p:cNvSpPr txBox="1"/>
          <p:nvPr/>
        </p:nvSpPr>
        <p:spPr>
          <a:xfrm>
            <a:off x="3648635" y="5968396"/>
            <a:ext cx="5163673" cy="646331"/>
          </a:xfrm>
          <a:prstGeom prst="rect">
            <a:avLst/>
          </a:prstGeom>
          <a:noFill/>
        </p:spPr>
        <p:txBody>
          <a:bodyPr wrap="square" rtlCol="0">
            <a:spAutoFit/>
          </a:bodyPr>
          <a:lstStyle/>
          <a:p>
            <a:r>
              <a:rPr lang="en-US" dirty="0"/>
              <a:t>The potential at which it reverses is called the Reversal or equilibrium potential for that channel/ion</a:t>
            </a:r>
          </a:p>
        </p:txBody>
      </p:sp>
      <p:sp>
        <p:nvSpPr>
          <p:cNvPr id="13" name="TextBox 12"/>
          <p:cNvSpPr txBox="1"/>
          <p:nvPr/>
        </p:nvSpPr>
        <p:spPr>
          <a:xfrm>
            <a:off x="6606989" y="4105835"/>
            <a:ext cx="2312894" cy="1661993"/>
          </a:xfrm>
          <a:prstGeom prst="rect">
            <a:avLst/>
          </a:prstGeom>
          <a:noFill/>
        </p:spPr>
        <p:txBody>
          <a:bodyPr wrap="square" rtlCol="0">
            <a:spAutoFit/>
          </a:bodyPr>
          <a:lstStyle/>
          <a:p>
            <a:r>
              <a:rPr lang="en-US" dirty="0">
                <a:solidFill>
                  <a:srgbClr val="800080"/>
                </a:solidFill>
              </a:rPr>
              <a:t>Y = m*X +b</a:t>
            </a:r>
          </a:p>
          <a:p>
            <a:r>
              <a:rPr lang="en-US" sz="1200" dirty="0">
                <a:solidFill>
                  <a:srgbClr val="800080"/>
                </a:solidFill>
              </a:rPr>
              <a:t>Where m is slope and b is offset.</a:t>
            </a:r>
          </a:p>
          <a:p>
            <a:r>
              <a:rPr lang="en-US" dirty="0">
                <a:solidFill>
                  <a:srgbClr val="800080"/>
                </a:solidFill>
              </a:rPr>
              <a:t>b = 0 </a:t>
            </a:r>
            <a:r>
              <a:rPr lang="en-US" sz="1200" i="1" dirty="0">
                <a:solidFill>
                  <a:srgbClr val="800080"/>
                </a:solidFill>
              </a:rPr>
              <a:t>(line crosses through 0,0)</a:t>
            </a:r>
          </a:p>
          <a:p>
            <a:r>
              <a:rPr lang="en-US" dirty="0">
                <a:solidFill>
                  <a:srgbClr val="800080"/>
                </a:solidFill>
              </a:rPr>
              <a:t>i = </a:t>
            </a:r>
            <a:r>
              <a:rPr lang="en-US" dirty="0">
                <a:solidFill>
                  <a:srgbClr val="800080"/>
                </a:solidFill>
                <a:latin typeface="Symbol" panose="05050102010706020507" pitchFamily="18" charset="2"/>
              </a:rPr>
              <a:t>g</a:t>
            </a:r>
            <a:r>
              <a:rPr lang="en-US" dirty="0">
                <a:solidFill>
                  <a:srgbClr val="800080"/>
                </a:solidFill>
              </a:rPr>
              <a:t>*V</a:t>
            </a:r>
          </a:p>
          <a:p>
            <a:r>
              <a:rPr lang="en-US" dirty="0">
                <a:solidFill>
                  <a:srgbClr val="800080"/>
                </a:solidFill>
              </a:rPr>
              <a:t>Changing V, measuring </a:t>
            </a:r>
            <a:r>
              <a:rPr lang="en-US" dirty="0" err="1">
                <a:solidFill>
                  <a:srgbClr val="800080"/>
                </a:solidFill>
              </a:rPr>
              <a:t>i</a:t>
            </a:r>
            <a:r>
              <a:rPr lang="en-US" dirty="0">
                <a:solidFill>
                  <a:srgbClr val="800080"/>
                </a:solidFill>
              </a:rPr>
              <a:t> so </a:t>
            </a:r>
            <a:r>
              <a:rPr lang="en-US" dirty="0">
                <a:solidFill>
                  <a:srgbClr val="800080"/>
                </a:solidFill>
                <a:latin typeface="Symbol" panose="05050102010706020507" pitchFamily="18" charset="2"/>
              </a:rPr>
              <a:t>g</a:t>
            </a:r>
            <a:r>
              <a:rPr lang="en-US" dirty="0">
                <a:solidFill>
                  <a:srgbClr val="800080"/>
                </a:solidFill>
              </a:rPr>
              <a:t> is the slope.</a:t>
            </a:r>
          </a:p>
        </p:txBody>
      </p:sp>
    </p:spTree>
    <p:extLst>
      <p:ext uri="{BB962C8B-B14F-4D97-AF65-F5344CB8AC3E}">
        <p14:creationId xmlns:p14="http://schemas.microsoft.com/office/powerpoint/2010/main" val="4589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0613" y="609600"/>
            <a:ext cx="7628964" cy="646331"/>
          </a:xfrm>
          <a:prstGeom prst="rect">
            <a:avLst/>
          </a:prstGeom>
          <a:noFill/>
        </p:spPr>
        <p:txBody>
          <a:bodyPr wrap="square" rtlCol="0">
            <a:spAutoFit/>
          </a:bodyPr>
          <a:lstStyle/>
          <a:p>
            <a:r>
              <a:rPr lang="en-US" dirty="0"/>
              <a:t>Some cation channels pass more than one type of ions, but others are more selective.  Most anion channels are very selective for a single ion – like Cl</a:t>
            </a:r>
            <a:r>
              <a:rPr lang="en-US" baseline="30000" dirty="0"/>
              <a:t>-</a:t>
            </a:r>
            <a:r>
              <a:rPr lang="en-US" dirty="0"/>
              <a:t>.</a:t>
            </a:r>
          </a:p>
        </p:txBody>
      </p:sp>
      <p:sp>
        <p:nvSpPr>
          <p:cNvPr id="4" name="TextBox 3"/>
          <p:cNvSpPr txBox="1"/>
          <p:nvPr/>
        </p:nvSpPr>
        <p:spPr>
          <a:xfrm>
            <a:off x="779929" y="1246094"/>
            <a:ext cx="7512424" cy="1754326"/>
          </a:xfrm>
          <a:prstGeom prst="rect">
            <a:avLst/>
          </a:prstGeom>
          <a:noFill/>
        </p:spPr>
        <p:txBody>
          <a:bodyPr wrap="square" rtlCol="0">
            <a:spAutoFit/>
          </a:bodyPr>
          <a:lstStyle/>
          <a:p>
            <a:r>
              <a:rPr lang="en-US" dirty="0"/>
              <a:t>Remember that there is both a chemical (diffusional) gradient and an electrical gradient on any given ion – together they are the electrochemical gradient.</a:t>
            </a:r>
          </a:p>
          <a:p>
            <a:r>
              <a:rPr lang="en-US" dirty="0"/>
              <a:t>When the channel opens then this gradient is applied in what is called “driving force”  - the ion is being driven to equilibrium at which there would no longer be any driving force.  At some potential difference between inside and outside of the cell  - that equilibrium is achieved.</a:t>
            </a:r>
          </a:p>
        </p:txBody>
      </p:sp>
      <p:grpSp>
        <p:nvGrpSpPr>
          <p:cNvPr id="11" name="Group 10"/>
          <p:cNvGrpSpPr/>
          <p:nvPr/>
        </p:nvGrpSpPr>
        <p:grpSpPr>
          <a:xfrm>
            <a:off x="268941" y="3146612"/>
            <a:ext cx="6158753" cy="2508382"/>
            <a:chOff x="268941" y="3146612"/>
            <a:chExt cx="6158753" cy="2508382"/>
          </a:xfrm>
        </p:grpSpPr>
        <p:sp>
          <p:nvSpPr>
            <p:cNvPr id="5" name="TextBox 4"/>
            <p:cNvSpPr txBox="1"/>
            <p:nvPr/>
          </p:nvSpPr>
          <p:spPr>
            <a:xfrm>
              <a:off x="268941" y="3146612"/>
              <a:ext cx="4052047" cy="923330"/>
            </a:xfrm>
            <a:prstGeom prst="rect">
              <a:avLst/>
            </a:prstGeom>
            <a:noFill/>
          </p:spPr>
          <p:txBody>
            <a:bodyPr wrap="square" rtlCol="0">
              <a:spAutoFit/>
            </a:bodyPr>
            <a:lstStyle/>
            <a:p>
              <a:r>
                <a:rPr lang="en-US" dirty="0">
                  <a:solidFill>
                    <a:srgbClr val="000099"/>
                  </a:solidFill>
                </a:rPr>
                <a:t>When the channel acts as a simple resistor, the driving force varies linearly with changes in membrane potential.</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319"/>
            <a:stretch/>
          </p:blipFill>
          <p:spPr>
            <a:xfrm>
              <a:off x="4231817" y="3415554"/>
              <a:ext cx="2195877" cy="2239440"/>
            </a:xfrm>
            <a:prstGeom prst="rect">
              <a:avLst/>
            </a:prstGeom>
          </p:spPr>
        </p:pic>
      </p:grpSp>
      <p:grpSp>
        <p:nvGrpSpPr>
          <p:cNvPr id="12" name="Group 11"/>
          <p:cNvGrpSpPr/>
          <p:nvPr/>
        </p:nvGrpSpPr>
        <p:grpSpPr>
          <a:xfrm>
            <a:off x="295836" y="3415554"/>
            <a:ext cx="8355929" cy="2856078"/>
            <a:chOff x="295836" y="3415554"/>
            <a:chExt cx="8355929" cy="2856078"/>
          </a:xfrm>
        </p:grpSpPr>
        <p:sp>
          <p:nvSpPr>
            <p:cNvPr id="9" name="TextBox 8"/>
            <p:cNvSpPr txBox="1"/>
            <p:nvPr/>
          </p:nvSpPr>
          <p:spPr>
            <a:xfrm>
              <a:off x="295836" y="4240307"/>
              <a:ext cx="4052047" cy="2031325"/>
            </a:xfrm>
            <a:prstGeom prst="rect">
              <a:avLst/>
            </a:prstGeom>
            <a:noFill/>
          </p:spPr>
          <p:txBody>
            <a:bodyPr wrap="square" rtlCol="0">
              <a:spAutoFit/>
            </a:bodyPr>
            <a:lstStyle/>
            <a:p>
              <a:r>
                <a:rPr lang="en-US" dirty="0">
                  <a:solidFill>
                    <a:srgbClr val="C00000"/>
                  </a:solidFill>
                </a:rPr>
                <a:t>But for some channels there is a nonlinear relationship between driving force and membrane potential.  This means that at some particular membrane potential there is a different conductance (change in slope) than at other membrane potentials.</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2926"/>
            <a:stretch/>
          </p:blipFill>
          <p:spPr>
            <a:xfrm>
              <a:off x="6571128" y="3415554"/>
              <a:ext cx="2080637" cy="2239440"/>
            </a:xfrm>
            <a:prstGeom prst="rect">
              <a:avLst/>
            </a:prstGeom>
          </p:spPr>
        </p:pic>
      </p:grpSp>
      <p:sp>
        <p:nvSpPr>
          <p:cNvPr id="14" name="TextBox 13"/>
          <p:cNvSpPr txBox="1"/>
          <p:nvPr/>
        </p:nvSpPr>
        <p:spPr>
          <a:xfrm>
            <a:off x="7014086" y="3009469"/>
            <a:ext cx="1349985" cy="369332"/>
          </a:xfrm>
          <a:prstGeom prst="rect">
            <a:avLst/>
          </a:prstGeom>
          <a:noFill/>
        </p:spPr>
        <p:txBody>
          <a:bodyPr wrap="none" rtlCol="0">
            <a:spAutoFit/>
          </a:bodyPr>
          <a:lstStyle/>
          <a:p>
            <a:r>
              <a:rPr lang="en-US" dirty="0">
                <a:solidFill>
                  <a:srgbClr val="C00000"/>
                </a:solidFill>
              </a:rPr>
              <a:t>Rectification</a:t>
            </a:r>
          </a:p>
        </p:txBody>
      </p:sp>
      <p:sp>
        <p:nvSpPr>
          <p:cNvPr id="2" name="Freeform 1"/>
          <p:cNvSpPr/>
          <p:nvPr/>
        </p:nvSpPr>
        <p:spPr>
          <a:xfrm>
            <a:off x="6631781" y="4117181"/>
            <a:ext cx="1826419" cy="781050"/>
          </a:xfrm>
          <a:custGeom>
            <a:avLst/>
            <a:gdLst>
              <a:gd name="connsiteX0" fmla="*/ 0 w 1826419"/>
              <a:gd name="connsiteY0" fmla="*/ 781050 h 781050"/>
              <a:gd name="connsiteX1" fmla="*/ 157163 w 1826419"/>
              <a:gd name="connsiteY1" fmla="*/ 769144 h 781050"/>
              <a:gd name="connsiteX2" fmla="*/ 309563 w 1826419"/>
              <a:gd name="connsiteY2" fmla="*/ 754857 h 781050"/>
              <a:gd name="connsiteX3" fmla="*/ 514350 w 1826419"/>
              <a:gd name="connsiteY3" fmla="*/ 726282 h 781050"/>
              <a:gd name="connsiteX4" fmla="*/ 797719 w 1826419"/>
              <a:gd name="connsiteY4" fmla="*/ 673894 h 781050"/>
              <a:gd name="connsiteX5" fmla="*/ 862013 w 1826419"/>
              <a:gd name="connsiteY5" fmla="*/ 657225 h 781050"/>
              <a:gd name="connsiteX6" fmla="*/ 933450 w 1826419"/>
              <a:gd name="connsiteY6" fmla="*/ 631032 h 781050"/>
              <a:gd name="connsiteX7" fmla="*/ 992982 w 1826419"/>
              <a:gd name="connsiteY7" fmla="*/ 607219 h 781050"/>
              <a:gd name="connsiteX8" fmla="*/ 1090613 w 1826419"/>
              <a:gd name="connsiteY8" fmla="*/ 545307 h 781050"/>
              <a:gd name="connsiteX9" fmla="*/ 1228725 w 1826419"/>
              <a:gd name="connsiteY9" fmla="*/ 454819 h 781050"/>
              <a:gd name="connsiteX10" fmla="*/ 1395413 w 1826419"/>
              <a:gd name="connsiteY10" fmla="*/ 338138 h 781050"/>
              <a:gd name="connsiteX11" fmla="*/ 1547813 w 1826419"/>
              <a:gd name="connsiteY11" fmla="*/ 223838 h 781050"/>
              <a:gd name="connsiteX12" fmla="*/ 1716882 w 1826419"/>
              <a:gd name="connsiteY12" fmla="*/ 90488 h 781050"/>
              <a:gd name="connsiteX13" fmla="*/ 1826419 w 1826419"/>
              <a:gd name="connsiteY13" fmla="*/ 0 h 781050"/>
              <a:gd name="connsiteX14" fmla="*/ 1826419 w 1826419"/>
              <a:gd name="connsiteY14"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6419" h="781050">
                <a:moveTo>
                  <a:pt x="0" y="781050"/>
                </a:moveTo>
                <a:lnTo>
                  <a:pt x="157163" y="769144"/>
                </a:lnTo>
                <a:lnTo>
                  <a:pt x="309563" y="754857"/>
                </a:lnTo>
                <a:lnTo>
                  <a:pt x="514350" y="726282"/>
                </a:lnTo>
                <a:lnTo>
                  <a:pt x="797719" y="673894"/>
                </a:lnTo>
                <a:lnTo>
                  <a:pt x="862013" y="657225"/>
                </a:lnTo>
                <a:lnTo>
                  <a:pt x="933450" y="631032"/>
                </a:lnTo>
                <a:lnTo>
                  <a:pt x="992982" y="607219"/>
                </a:lnTo>
                <a:lnTo>
                  <a:pt x="1090613" y="545307"/>
                </a:lnTo>
                <a:lnTo>
                  <a:pt x="1228725" y="454819"/>
                </a:lnTo>
                <a:lnTo>
                  <a:pt x="1395413" y="338138"/>
                </a:lnTo>
                <a:lnTo>
                  <a:pt x="1547813" y="223838"/>
                </a:lnTo>
                <a:lnTo>
                  <a:pt x="1716882" y="90488"/>
                </a:lnTo>
                <a:lnTo>
                  <a:pt x="1826419" y="0"/>
                </a:lnTo>
                <a:lnTo>
                  <a:pt x="1826419"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5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1" name="Picture 3999" descr="Fig. 9."/>
          <p:cNvPicPr>
            <a:picLocks noChangeAspect="1" noChangeArrowheads="1"/>
          </p:cNvPicPr>
          <p:nvPr/>
        </p:nvPicPr>
        <p:blipFill rotWithShape="1">
          <a:blip r:embed="rId4">
            <a:extLst>
              <a:ext uri="{28A0092B-C50C-407E-A947-70E740481C1C}">
                <a14:useLocalDpi xmlns:a14="http://schemas.microsoft.com/office/drawing/2010/main" val="0"/>
              </a:ext>
            </a:extLst>
          </a:blip>
          <a:srcRect l="6360" t="6229" r="50000" b="62267"/>
          <a:stretch/>
        </p:blipFill>
        <p:spPr bwMode="auto">
          <a:xfrm>
            <a:off x="2120013" y="747953"/>
            <a:ext cx="2161309" cy="2319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312591"/>
          </a:xfrm>
        </p:spPr>
        <p:txBody>
          <a:bodyPr>
            <a:normAutofit fontScale="90000"/>
          </a:bodyPr>
          <a:lstStyle/>
          <a:p>
            <a:r>
              <a:rPr lang="en-US" dirty="0"/>
              <a:t>Example of a rectifying channel</a:t>
            </a:r>
          </a:p>
        </p:txBody>
      </p:sp>
      <p:sp>
        <p:nvSpPr>
          <p:cNvPr id="4" name="TextBox 3"/>
          <p:cNvSpPr txBox="1"/>
          <p:nvPr/>
        </p:nvSpPr>
        <p:spPr>
          <a:xfrm>
            <a:off x="617389" y="600635"/>
            <a:ext cx="2401235" cy="369332"/>
          </a:xfrm>
          <a:prstGeom prst="rect">
            <a:avLst/>
          </a:prstGeom>
          <a:noFill/>
        </p:spPr>
        <p:txBody>
          <a:bodyPr wrap="none" rtlCol="0">
            <a:spAutoFit/>
          </a:bodyPr>
          <a:lstStyle/>
          <a:p>
            <a:r>
              <a:rPr lang="en-US" dirty="0"/>
              <a:t>NMDA receptor current</a:t>
            </a:r>
          </a:p>
        </p:txBody>
      </p:sp>
      <p:graphicFrame>
        <p:nvGraphicFramePr>
          <p:cNvPr id="5" name="Object 5"/>
          <p:cNvGraphicFramePr>
            <a:graphicFrameLocks noChangeAspect="1"/>
          </p:cNvGraphicFramePr>
          <p:nvPr/>
        </p:nvGraphicFramePr>
        <p:xfrm>
          <a:off x="1256079" y="3517896"/>
          <a:ext cx="3063875" cy="2286000"/>
        </p:xfrm>
        <a:graphic>
          <a:graphicData uri="http://schemas.openxmlformats.org/presentationml/2006/ole">
            <mc:AlternateContent xmlns:mc="http://schemas.openxmlformats.org/markup-compatibility/2006">
              <mc:Choice xmlns:v="urn:schemas-microsoft-com:vml" Requires="v">
                <p:oleObj spid="_x0000_s3418" name="CorelDRAW" r:id="rId5" imgW="3063381" imgH="2285719" progId="CorelDRAW.Graphic.10">
                  <p:embed/>
                </p:oleObj>
              </mc:Choice>
              <mc:Fallback>
                <p:oleObj name="CorelDRAW" r:id="rId5" imgW="3063381" imgH="2285719" progId="CorelDRAW.Graphic.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6079" y="3517896"/>
                        <a:ext cx="3063875" cy="228600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24" name="Object 35"/>
          <p:cNvGraphicFramePr>
            <a:graphicFrameLocks noChangeAspect="1"/>
          </p:cNvGraphicFramePr>
          <p:nvPr/>
        </p:nvGraphicFramePr>
        <p:xfrm>
          <a:off x="2104270" y="3385013"/>
          <a:ext cx="365125" cy="530225"/>
        </p:xfrm>
        <a:graphic>
          <a:graphicData uri="http://schemas.openxmlformats.org/presentationml/2006/ole">
            <mc:AlternateContent xmlns:mc="http://schemas.openxmlformats.org/markup-compatibility/2006">
              <mc:Choice xmlns:v="urn:schemas-microsoft-com:vml" Requires="v">
                <p:oleObj spid="_x0000_s3419" name="CorelDRAW" r:id="rId7" imgW="365010" imgH="530071" progId="CorelDRAW.Graphic.10">
                  <p:embed/>
                </p:oleObj>
              </mc:Choice>
              <mc:Fallback>
                <p:oleObj name="CorelDRAW" r:id="rId7" imgW="365010" imgH="530071" progId="CorelDRAW.Graphic.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4270" y="3385013"/>
                        <a:ext cx="365125" cy="53022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25" name="Text Box 22"/>
          <p:cNvSpPr txBox="1">
            <a:spLocks noChangeArrowheads="1"/>
          </p:cNvSpPr>
          <p:nvPr/>
        </p:nvSpPr>
        <p:spPr bwMode="auto">
          <a:xfrm>
            <a:off x="1564520" y="3793000"/>
            <a:ext cx="734688" cy="338554"/>
          </a:xfrm>
          <a:prstGeom prst="rect">
            <a:avLst/>
          </a:prstGeom>
          <a:noFill/>
          <a:ln w="9525">
            <a:noFill/>
            <a:miter lim="800000"/>
            <a:headEnd/>
            <a:tailEnd/>
          </a:ln>
          <a:effectLst/>
        </p:spPr>
        <p:txBody>
          <a:bodyPr wrap="none">
            <a:spAutoFit/>
          </a:bodyPr>
          <a:lstStyle/>
          <a:p>
            <a:r>
              <a:rPr lang="en-US" sz="1600" u="sng">
                <a:solidFill>
                  <a:srgbClr val="6600CC"/>
                </a:solidFill>
              </a:rPr>
              <a:t>NMDA</a:t>
            </a:r>
          </a:p>
        </p:txBody>
      </p:sp>
      <p:grpSp>
        <p:nvGrpSpPr>
          <p:cNvPr id="28" name="Group 60"/>
          <p:cNvGrpSpPr>
            <a:grpSpLocks/>
          </p:cNvGrpSpPr>
          <p:nvPr/>
        </p:nvGrpSpPr>
        <p:grpSpPr bwMode="auto">
          <a:xfrm>
            <a:off x="2096333" y="3146888"/>
            <a:ext cx="996950" cy="774700"/>
            <a:chOff x="1161" y="2067"/>
            <a:chExt cx="628" cy="488"/>
          </a:xfrm>
        </p:grpSpPr>
        <p:sp>
          <p:nvSpPr>
            <p:cNvPr id="32" name="Freeform 58"/>
            <p:cNvSpPr>
              <a:spLocks/>
            </p:cNvSpPr>
            <p:nvPr/>
          </p:nvSpPr>
          <p:spPr bwMode="auto">
            <a:xfrm>
              <a:off x="1284" y="2204"/>
              <a:ext cx="96" cy="56"/>
            </a:xfrm>
            <a:custGeom>
              <a:avLst/>
              <a:gdLst/>
              <a:ahLst/>
              <a:cxnLst>
                <a:cxn ang="0">
                  <a:pos x="8" y="0"/>
                </a:cxn>
                <a:cxn ang="0">
                  <a:pos x="0" y="48"/>
                </a:cxn>
                <a:cxn ang="0">
                  <a:pos x="30" y="56"/>
                </a:cxn>
                <a:cxn ang="0">
                  <a:pos x="90" y="46"/>
                </a:cxn>
                <a:cxn ang="0">
                  <a:pos x="96" y="12"/>
                </a:cxn>
                <a:cxn ang="0">
                  <a:pos x="8" y="0"/>
                </a:cxn>
              </a:cxnLst>
              <a:rect l="0" t="0" r="r" b="b"/>
              <a:pathLst>
                <a:path w="96" h="56">
                  <a:moveTo>
                    <a:pt x="8" y="0"/>
                  </a:moveTo>
                  <a:lnTo>
                    <a:pt x="0" y="48"/>
                  </a:lnTo>
                  <a:lnTo>
                    <a:pt x="30" y="56"/>
                  </a:lnTo>
                  <a:lnTo>
                    <a:pt x="90" y="46"/>
                  </a:lnTo>
                  <a:lnTo>
                    <a:pt x="96" y="12"/>
                  </a:lnTo>
                  <a:lnTo>
                    <a:pt x="8" y="0"/>
                  </a:lnTo>
                  <a:close/>
                </a:path>
              </a:pathLst>
            </a:custGeom>
            <a:solidFill>
              <a:schemeClr val="bg1"/>
            </a:solidFill>
            <a:ln w="9525" cap="flat" cmpd="sng">
              <a:noFill/>
              <a:prstDash val="solid"/>
              <a:round/>
              <a:headEnd/>
              <a:tailEnd/>
            </a:ln>
            <a:effectLst/>
          </p:spPr>
          <p:txBody>
            <a:bodyPr wrap="none" anchor="ctr"/>
            <a:lstStyle/>
            <a:p>
              <a:endParaRPr lang="en-US" u="sng"/>
            </a:p>
          </p:txBody>
        </p:sp>
        <p:grpSp>
          <p:nvGrpSpPr>
            <p:cNvPr id="33" name="Group 57"/>
            <p:cNvGrpSpPr>
              <a:grpSpLocks/>
            </p:cNvGrpSpPr>
            <p:nvPr/>
          </p:nvGrpSpPr>
          <p:grpSpPr bwMode="auto">
            <a:xfrm>
              <a:off x="1161" y="2067"/>
              <a:ext cx="628" cy="488"/>
              <a:chOff x="1163" y="2063"/>
              <a:chExt cx="628" cy="488"/>
            </a:xfrm>
          </p:grpSpPr>
          <p:graphicFrame>
            <p:nvGraphicFramePr>
              <p:cNvPr id="34" name="Object 7"/>
              <p:cNvGraphicFramePr>
                <a:graphicFrameLocks noChangeAspect="1"/>
              </p:cNvGraphicFramePr>
              <p:nvPr/>
            </p:nvGraphicFramePr>
            <p:xfrm>
              <a:off x="1163" y="2217"/>
              <a:ext cx="278" cy="334"/>
            </p:xfrm>
            <a:graphic>
              <a:graphicData uri="http://schemas.openxmlformats.org/presentationml/2006/ole">
                <mc:AlternateContent xmlns:mc="http://schemas.openxmlformats.org/markup-compatibility/2006">
                  <mc:Choice xmlns:v="urn:schemas-microsoft-com:vml" Requires="v">
                    <p:oleObj spid="_x0000_s3420" name="CorelDRAW" r:id="rId9" imgW="441538" imgH="530071" progId="CorelDRAW.Graphic.10">
                      <p:embed/>
                    </p:oleObj>
                  </mc:Choice>
                  <mc:Fallback>
                    <p:oleObj name="CorelDRAW" r:id="rId9" imgW="441538" imgH="530071" progId="CorelDRAW.Graphic.1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3" y="2217"/>
                            <a:ext cx="278" cy="334"/>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35" name="Object 13"/>
              <p:cNvGraphicFramePr>
                <a:graphicFrameLocks noChangeAspect="1"/>
              </p:cNvGraphicFramePr>
              <p:nvPr/>
            </p:nvGraphicFramePr>
            <p:xfrm>
              <a:off x="1279" y="2349"/>
              <a:ext cx="99" cy="110"/>
            </p:xfrm>
            <a:graphic>
              <a:graphicData uri="http://schemas.openxmlformats.org/presentationml/2006/ole">
                <mc:AlternateContent xmlns:mc="http://schemas.openxmlformats.org/markup-compatibility/2006">
                  <mc:Choice xmlns:v="urn:schemas-microsoft-com:vml" Requires="v">
                    <p:oleObj spid="_x0000_s3421" name="CorelDRAW" r:id="rId11" imgW="156433" imgH="174439" progId="CorelDRAW.Graphic.10">
                      <p:embed/>
                    </p:oleObj>
                  </mc:Choice>
                  <mc:Fallback>
                    <p:oleObj name="CorelDRAW" r:id="rId11" imgW="156433" imgH="174439" progId="CorelDRAW.Graphic.1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9" y="2349"/>
                            <a:ext cx="99" cy="11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36" name="Line 20"/>
              <p:cNvSpPr>
                <a:spLocks noChangeShapeType="1"/>
              </p:cNvSpPr>
              <p:nvPr/>
            </p:nvSpPr>
            <p:spPr bwMode="auto">
              <a:xfrm flipV="1">
                <a:off x="1340" y="2208"/>
                <a:ext cx="152" cy="172"/>
              </a:xfrm>
              <a:prstGeom prst="line">
                <a:avLst/>
              </a:prstGeom>
              <a:noFill/>
              <a:ln w="9525">
                <a:solidFill>
                  <a:schemeClr val="tx1"/>
                </a:solidFill>
                <a:round/>
                <a:headEnd/>
                <a:tailEnd/>
              </a:ln>
              <a:effectLst/>
            </p:spPr>
            <p:txBody>
              <a:bodyPr wrap="none" anchor="ctr"/>
              <a:lstStyle/>
              <a:p>
                <a:endParaRPr lang="en-US" u="sng"/>
              </a:p>
            </p:txBody>
          </p:sp>
          <p:sp>
            <p:nvSpPr>
              <p:cNvPr id="37" name="Text Box 21"/>
              <p:cNvSpPr txBox="1">
                <a:spLocks noChangeArrowheads="1"/>
              </p:cNvSpPr>
              <p:nvPr/>
            </p:nvSpPr>
            <p:spPr bwMode="auto">
              <a:xfrm>
                <a:off x="1438" y="2063"/>
                <a:ext cx="353" cy="192"/>
              </a:xfrm>
              <a:prstGeom prst="rect">
                <a:avLst/>
              </a:prstGeom>
              <a:noFill/>
              <a:ln w="9525">
                <a:noFill/>
                <a:miter lim="800000"/>
                <a:headEnd/>
                <a:tailEnd/>
              </a:ln>
              <a:effectLst/>
            </p:spPr>
            <p:txBody>
              <a:bodyPr wrap="none">
                <a:spAutoFit/>
              </a:bodyPr>
              <a:lstStyle/>
              <a:p>
                <a:r>
                  <a:rPr lang="en-US" sz="1400" u="sng"/>
                  <a:t>Mg</a:t>
                </a:r>
                <a:r>
                  <a:rPr lang="en-US" sz="1400" u="sng" baseline="30000"/>
                  <a:t>2+</a:t>
                </a:r>
              </a:p>
            </p:txBody>
          </p:sp>
        </p:grpSp>
      </p:grpSp>
      <p:grpSp>
        <p:nvGrpSpPr>
          <p:cNvPr id="38" name="Group 93"/>
          <p:cNvGrpSpPr>
            <a:grpSpLocks/>
          </p:cNvGrpSpPr>
          <p:nvPr/>
        </p:nvGrpSpPr>
        <p:grpSpPr bwMode="auto">
          <a:xfrm>
            <a:off x="1897893" y="2816688"/>
            <a:ext cx="476250" cy="1228725"/>
            <a:chOff x="1036" y="1859"/>
            <a:chExt cx="300" cy="774"/>
          </a:xfrm>
        </p:grpSpPr>
        <p:graphicFrame>
          <p:nvGraphicFramePr>
            <p:cNvPr id="39" name="Object 94"/>
            <p:cNvGraphicFramePr>
              <a:graphicFrameLocks noChangeAspect="1"/>
            </p:cNvGraphicFramePr>
            <p:nvPr/>
          </p:nvGraphicFramePr>
          <p:xfrm>
            <a:off x="1237" y="1974"/>
            <a:ext cx="99" cy="110"/>
          </p:xfrm>
          <a:graphic>
            <a:graphicData uri="http://schemas.openxmlformats.org/presentationml/2006/ole">
              <mc:AlternateContent xmlns:mc="http://schemas.openxmlformats.org/markup-compatibility/2006">
                <mc:Choice xmlns:v="urn:schemas-microsoft-com:vml" Requires="v">
                  <p:oleObj spid="_x0000_s3422" name="CorelDRAW" r:id="rId13" imgW="156433" imgH="174439" progId="CorelDRAW.Graphic.10">
                    <p:embed/>
                  </p:oleObj>
                </mc:Choice>
                <mc:Fallback>
                  <p:oleObj name="CorelDRAW" r:id="rId13" imgW="156433" imgH="174439" progId="CorelDRAW.Graphic.10">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7" y="1974"/>
                          <a:ext cx="99" cy="11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40" name="Line 95"/>
            <p:cNvSpPr>
              <a:spLocks noChangeShapeType="1"/>
            </p:cNvSpPr>
            <p:nvPr/>
          </p:nvSpPr>
          <p:spPr bwMode="auto">
            <a:xfrm rot="5400000" flipV="1">
              <a:off x="1015" y="2362"/>
              <a:ext cx="542" cy="0"/>
            </a:xfrm>
            <a:prstGeom prst="line">
              <a:avLst/>
            </a:prstGeom>
            <a:noFill/>
            <a:ln w="19050">
              <a:solidFill>
                <a:srgbClr val="68E646"/>
              </a:solidFill>
              <a:round/>
              <a:headEnd/>
              <a:tailEnd type="triangle" w="med" len="med"/>
            </a:ln>
            <a:effectLst/>
          </p:spPr>
          <p:txBody>
            <a:bodyPr wrap="none" anchor="ctr"/>
            <a:lstStyle/>
            <a:p>
              <a:endParaRPr lang="en-US" u="sng"/>
            </a:p>
          </p:txBody>
        </p:sp>
        <p:sp>
          <p:nvSpPr>
            <p:cNvPr id="41" name="Text Box 96"/>
            <p:cNvSpPr txBox="1">
              <a:spLocks noChangeArrowheads="1"/>
            </p:cNvSpPr>
            <p:nvPr/>
          </p:nvSpPr>
          <p:spPr bwMode="auto">
            <a:xfrm>
              <a:off x="1036" y="1859"/>
              <a:ext cx="281" cy="194"/>
            </a:xfrm>
            <a:prstGeom prst="rect">
              <a:avLst/>
            </a:prstGeom>
            <a:noFill/>
            <a:ln w="9525">
              <a:noFill/>
              <a:miter lim="800000"/>
              <a:headEnd/>
              <a:tailEnd/>
            </a:ln>
            <a:effectLst/>
          </p:spPr>
          <p:txBody>
            <a:bodyPr wrap="none">
              <a:spAutoFit/>
            </a:bodyPr>
            <a:lstStyle/>
            <a:p>
              <a:r>
                <a:rPr lang="en-US" sz="1400" u="sng"/>
                <a:t>Na</a:t>
              </a:r>
              <a:r>
                <a:rPr lang="en-US" sz="1400" u="sng" baseline="30000"/>
                <a:t>+</a:t>
              </a:r>
            </a:p>
          </p:txBody>
        </p:sp>
      </p:grpSp>
      <p:grpSp>
        <p:nvGrpSpPr>
          <p:cNvPr id="50" name="Group 49"/>
          <p:cNvGrpSpPr/>
          <p:nvPr/>
        </p:nvGrpSpPr>
        <p:grpSpPr>
          <a:xfrm>
            <a:off x="632938" y="3303957"/>
            <a:ext cx="1444626" cy="307777"/>
            <a:chOff x="803275" y="2649538"/>
            <a:chExt cx="1444626" cy="307777"/>
          </a:xfrm>
        </p:grpSpPr>
        <p:sp>
          <p:nvSpPr>
            <p:cNvPr id="26" name="Text Box 30"/>
            <p:cNvSpPr txBox="1">
              <a:spLocks noChangeArrowheads="1"/>
            </p:cNvSpPr>
            <p:nvPr/>
          </p:nvSpPr>
          <p:spPr bwMode="auto">
            <a:xfrm>
              <a:off x="803275" y="2649538"/>
              <a:ext cx="956352" cy="307777"/>
            </a:xfrm>
            <a:prstGeom prst="rect">
              <a:avLst/>
            </a:prstGeom>
            <a:noFill/>
            <a:ln w="9525">
              <a:noFill/>
              <a:miter lim="800000"/>
              <a:headEnd/>
              <a:tailEnd/>
            </a:ln>
            <a:effectLst/>
          </p:spPr>
          <p:txBody>
            <a:bodyPr wrap="none">
              <a:spAutoFit/>
            </a:bodyPr>
            <a:lstStyle/>
            <a:p>
              <a:r>
                <a:rPr lang="en-US" sz="1400" u="sng" dirty="0"/>
                <a:t>Glutamate</a:t>
              </a:r>
            </a:p>
          </p:txBody>
        </p:sp>
        <p:sp>
          <p:nvSpPr>
            <p:cNvPr id="46" name="Line 69"/>
            <p:cNvSpPr>
              <a:spLocks noChangeShapeType="1"/>
            </p:cNvSpPr>
            <p:nvPr/>
          </p:nvSpPr>
          <p:spPr bwMode="auto">
            <a:xfrm flipV="1">
              <a:off x="1728788" y="2762251"/>
              <a:ext cx="519113" cy="52388"/>
            </a:xfrm>
            <a:prstGeom prst="line">
              <a:avLst/>
            </a:prstGeom>
            <a:noFill/>
            <a:ln w="9525">
              <a:solidFill>
                <a:srgbClr val="000000"/>
              </a:solidFill>
              <a:round/>
              <a:headEnd/>
              <a:tailEnd/>
            </a:ln>
            <a:effectLst/>
          </p:spPr>
          <p:txBody>
            <a:bodyPr wrap="none" anchor="ctr"/>
            <a:lstStyle/>
            <a:p>
              <a:endParaRPr lang="en-US"/>
            </a:p>
          </p:txBody>
        </p:sp>
      </p:grpSp>
      <p:graphicFrame>
        <p:nvGraphicFramePr>
          <p:cNvPr id="48" name="Object 49"/>
          <p:cNvGraphicFramePr>
            <a:graphicFrameLocks noChangeAspect="1"/>
          </p:cNvGraphicFramePr>
          <p:nvPr/>
        </p:nvGraphicFramePr>
        <p:xfrm>
          <a:off x="1969333" y="3210388"/>
          <a:ext cx="339725" cy="320675"/>
        </p:xfrm>
        <a:graphic>
          <a:graphicData uri="http://schemas.openxmlformats.org/presentationml/2006/ole">
            <mc:AlternateContent xmlns:mc="http://schemas.openxmlformats.org/markup-compatibility/2006">
              <mc:Choice xmlns:v="urn:schemas-microsoft-com:vml" Requires="v">
                <p:oleObj spid="_x0000_s3423" name="CorelDRAW" r:id="rId15" imgW="339500" imgH="320743" progId="CorelDRAW.Graphic.10">
                  <p:embed/>
                </p:oleObj>
              </mc:Choice>
              <mc:Fallback>
                <p:oleObj name="CorelDRAW" r:id="rId15" imgW="339500" imgH="320743" progId="CorelDRAW.Graphic.10">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9333" y="3210388"/>
                        <a:ext cx="339725" cy="32067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51" name="Object 5"/>
          <p:cNvGraphicFramePr>
            <a:graphicFrameLocks noChangeAspect="1"/>
          </p:cNvGraphicFramePr>
          <p:nvPr/>
        </p:nvGraphicFramePr>
        <p:xfrm>
          <a:off x="5146761" y="3526865"/>
          <a:ext cx="3063875" cy="2286000"/>
        </p:xfrm>
        <a:graphic>
          <a:graphicData uri="http://schemas.openxmlformats.org/presentationml/2006/ole">
            <mc:AlternateContent xmlns:mc="http://schemas.openxmlformats.org/markup-compatibility/2006">
              <mc:Choice xmlns:v="urn:schemas-microsoft-com:vml" Requires="v">
                <p:oleObj spid="_x0000_s3424" name="CorelDRAW" r:id="rId17" imgW="3063381" imgH="2285719" progId="CorelDRAW.Graphic.10">
                  <p:embed/>
                </p:oleObj>
              </mc:Choice>
              <mc:Fallback>
                <p:oleObj name="CorelDRAW" r:id="rId17" imgW="3063381" imgH="2285719" progId="CorelDRAW.Graphic.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6761" y="3526865"/>
                        <a:ext cx="3063875" cy="228600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52" name="Object 6"/>
          <p:cNvGraphicFramePr>
            <a:graphicFrameLocks noChangeAspect="1"/>
          </p:cNvGraphicFramePr>
          <p:nvPr/>
        </p:nvGraphicFramePr>
        <p:xfrm>
          <a:off x="5824623" y="3376053"/>
          <a:ext cx="365125" cy="530225"/>
        </p:xfrm>
        <a:graphic>
          <a:graphicData uri="http://schemas.openxmlformats.org/presentationml/2006/ole">
            <mc:AlternateContent xmlns:mc="http://schemas.openxmlformats.org/markup-compatibility/2006">
              <mc:Choice xmlns:v="urn:schemas-microsoft-com:vml" Requires="v">
                <p:oleObj spid="_x0000_s3425" name="CorelDRAW" r:id="rId18" imgW="365010" imgH="530071" progId="CorelDRAW.Graphic.10">
                  <p:embed/>
                </p:oleObj>
              </mc:Choice>
              <mc:Fallback>
                <p:oleObj name="CorelDRAW" r:id="rId18" imgW="365010" imgH="530071" progId="CorelDRAW.Graphic.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4623" y="3376053"/>
                        <a:ext cx="365125" cy="53022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56" name="Text Box 10"/>
          <p:cNvSpPr txBox="1">
            <a:spLocks noChangeArrowheads="1"/>
          </p:cNvSpPr>
          <p:nvPr/>
        </p:nvSpPr>
        <p:spPr bwMode="auto">
          <a:xfrm>
            <a:off x="6010039" y="5117540"/>
            <a:ext cx="1346843" cy="584775"/>
          </a:xfrm>
          <a:prstGeom prst="rect">
            <a:avLst/>
          </a:prstGeom>
          <a:noFill/>
          <a:ln w="9525">
            <a:noFill/>
            <a:miter lim="800000"/>
            <a:headEnd/>
            <a:tailEnd/>
          </a:ln>
          <a:effectLst/>
        </p:spPr>
        <p:txBody>
          <a:bodyPr wrap="none">
            <a:spAutoFit/>
          </a:bodyPr>
          <a:lstStyle/>
          <a:p>
            <a:pPr algn="ctr"/>
            <a:r>
              <a:rPr lang="en-US" sz="1600" dirty="0">
                <a:solidFill>
                  <a:srgbClr val="000066"/>
                </a:solidFill>
              </a:rPr>
              <a:t>Postsynaptic</a:t>
            </a:r>
          </a:p>
          <a:p>
            <a:pPr algn="ctr"/>
            <a:r>
              <a:rPr lang="en-US" sz="1600" dirty="0">
                <a:solidFill>
                  <a:srgbClr val="000066"/>
                </a:solidFill>
              </a:rPr>
              <a:t>Dendrite</a:t>
            </a:r>
          </a:p>
        </p:txBody>
      </p:sp>
      <p:sp>
        <p:nvSpPr>
          <p:cNvPr id="59" name="Text Box 16"/>
          <p:cNvSpPr txBox="1">
            <a:spLocks noChangeArrowheads="1"/>
          </p:cNvSpPr>
          <p:nvPr/>
        </p:nvSpPr>
        <p:spPr bwMode="auto">
          <a:xfrm>
            <a:off x="5284873" y="3784040"/>
            <a:ext cx="781050" cy="336550"/>
          </a:xfrm>
          <a:prstGeom prst="rect">
            <a:avLst/>
          </a:prstGeom>
          <a:noFill/>
          <a:ln w="9525">
            <a:noFill/>
            <a:miter lim="800000"/>
            <a:headEnd/>
            <a:tailEnd/>
          </a:ln>
          <a:effectLst/>
        </p:spPr>
        <p:txBody>
          <a:bodyPr wrap="none">
            <a:spAutoFit/>
          </a:bodyPr>
          <a:lstStyle/>
          <a:p>
            <a:r>
              <a:rPr lang="en-US" sz="1600">
                <a:solidFill>
                  <a:srgbClr val="6600CC"/>
                </a:solidFill>
              </a:rPr>
              <a:t>NMDA</a:t>
            </a:r>
          </a:p>
        </p:txBody>
      </p:sp>
      <p:graphicFrame>
        <p:nvGraphicFramePr>
          <p:cNvPr id="62" name="Object 23"/>
          <p:cNvGraphicFramePr>
            <a:graphicFrameLocks noChangeAspect="1"/>
          </p:cNvGraphicFramePr>
          <p:nvPr/>
        </p:nvGraphicFramePr>
        <p:xfrm>
          <a:off x="5689686" y="3201428"/>
          <a:ext cx="339725" cy="320675"/>
        </p:xfrm>
        <a:graphic>
          <a:graphicData uri="http://schemas.openxmlformats.org/presentationml/2006/ole">
            <mc:AlternateContent xmlns:mc="http://schemas.openxmlformats.org/markup-compatibility/2006">
              <mc:Choice xmlns:v="urn:schemas-microsoft-com:vml" Requires="v">
                <p:oleObj spid="_x0000_s3426" name="CorelDRAW" r:id="rId19" imgW="339500" imgH="320743" progId="CorelDRAW.Graphic.10">
                  <p:embed/>
                </p:oleObj>
              </mc:Choice>
              <mc:Fallback>
                <p:oleObj name="CorelDRAW" r:id="rId19" imgW="339500" imgH="320743" progId="CorelDRAW.Graphic.10">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89686" y="3201428"/>
                        <a:ext cx="339725" cy="32067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nvGrpSpPr>
          <p:cNvPr id="65" name="Group 26"/>
          <p:cNvGrpSpPr>
            <a:grpSpLocks/>
          </p:cNvGrpSpPr>
          <p:nvPr/>
        </p:nvGrpSpPr>
        <p:grpSpPr bwMode="auto">
          <a:xfrm>
            <a:off x="5816686" y="3137928"/>
            <a:ext cx="996950" cy="774700"/>
            <a:chOff x="1161" y="2067"/>
            <a:chExt cx="628" cy="488"/>
          </a:xfrm>
        </p:grpSpPr>
        <p:sp>
          <p:nvSpPr>
            <p:cNvPr id="69" name="Freeform 27"/>
            <p:cNvSpPr>
              <a:spLocks/>
            </p:cNvSpPr>
            <p:nvPr/>
          </p:nvSpPr>
          <p:spPr bwMode="auto">
            <a:xfrm>
              <a:off x="1284" y="2204"/>
              <a:ext cx="96" cy="56"/>
            </a:xfrm>
            <a:custGeom>
              <a:avLst/>
              <a:gdLst/>
              <a:ahLst/>
              <a:cxnLst>
                <a:cxn ang="0">
                  <a:pos x="8" y="0"/>
                </a:cxn>
                <a:cxn ang="0">
                  <a:pos x="0" y="48"/>
                </a:cxn>
                <a:cxn ang="0">
                  <a:pos x="30" y="56"/>
                </a:cxn>
                <a:cxn ang="0">
                  <a:pos x="90" y="46"/>
                </a:cxn>
                <a:cxn ang="0">
                  <a:pos x="96" y="12"/>
                </a:cxn>
                <a:cxn ang="0">
                  <a:pos x="8" y="0"/>
                </a:cxn>
              </a:cxnLst>
              <a:rect l="0" t="0" r="r" b="b"/>
              <a:pathLst>
                <a:path w="96" h="56">
                  <a:moveTo>
                    <a:pt x="8" y="0"/>
                  </a:moveTo>
                  <a:lnTo>
                    <a:pt x="0" y="48"/>
                  </a:lnTo>
                  <a:lnTo>
                    <a:pt x="30" y="56"/>
                  </a:lnTo>
                  <a:lnTo>
                    <a:pt x="90" y="46"/>
                  </a:lnTo>
                  <a:lnTo>
                    <a:pt x="96" y="12"/>
                  </a:lnTo>
                  <a:lnTo>
                    <a:pt x="8" y="0"/>
                  </a:lnTo>
                  <a:close/>
                </a:path>
              </a:pathLst>
            </a:custGeom>
            <a:solidFill>
              <a:schemeClr val="bg1"/>
            </a:solidFill>
            <a:ln w="9525" cap="flat" cmpd="sng">
              <a:noFill/>
              <a:prstDash val="solid"/>
              <a:round/>
              <a:headEnd/>
              <a:tailEnd/>
            </a:ln>
            <a:effectLst/>
          </p:spPr>
          <p:txBody>
            <a:bodyPr wrap="none" anchor="ctr"/>
            <a:lstStyle/>
            <a:p>
              <a:endParaRPr lang="en-US"/>
            </a:p>
          </p:txBody>
        </p:sp>
        <p:grpSp>
          <p:nvGrpSpPr>
            <p:cNvPr id="70" name="Group 28"/>
            <p:cNvGrpSpPr>
              <a:grpSpLocks/>
            </p:cNvGrpSpPr>
            <p:nvPr/>
          </p:nvGrpSpPr>
          <p:grpSpPr bwMode="auto">
            <a:xfrm>
              <a:off x="1161" y="2067"/>
              <a:ext cx="628" cy="488"/>
              <a:chOff x="1163" y="2063"/>
              <a:chExt cx="628" cy="488"/>
            </a:xfrm>
          </p:grpSpPr>
          <p:graphicFrame>
            <p:nvGraphicFramePr>
              <p:cNvPr id="71" name="Object 29"/>
              <p:cNvGraphicFramePr>
                <a:graphicFrameLocks noChangeAspect="1"/>
              </p:cNvGraphicFramePr>
              <p:nvPr/>
            </p:nvGraphicFramePr>
            <p:xfrm>
              <a:off x="1163" y="2217"/>
              <a:ext cx="278" cy="334"/>
            </p:xfrm>
            <a:graphic>
              <a:graphicData uri="http://schemas.openxmlformats.org/presentationml/2006/ole">
                <mc:AlternateContent xmlns:mc="http://schemas.openxmlformats.org/markup-compatibility/2006">
                  <mc:Choice xmlns:v="urn:schemas-microsoft-com:vml" Requires="v">
                    <p:oleObj spid="_x0000_s3427" name="CorelDRAW" r:id="rId20" imgW="441538" imgH="530071" progId="CorelDRAW.Graphic.10">
                      <p:embed/>
                    </p:oleObj>
                  </mc:Choice>
                  <mc:Fallback>
                    <p:oleObj name="CorelDRAW" r:id="rId20" imgW="441538" imgH="530071" progId="CorelDRAW.Graphic.1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3" y="2217"/>
                            <a:ext cx="278" cy="334"/>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72" name="Object 30"/>
              <p:cNvGraphicFramePr>
                <a:graphicFrameLocks noChangeAspect="1"/>
              </p:cNvGraphicFramePr>
              <p:nvPr/>
            </p:nvGraphicFramePr>
            <p:xfrm>
              <a:off x="1279" y="2349"/>
              <a:ext cx="99" cy="110"/>
            </p:xfrm>
            <a:graphic>
              <a:graphicData uri="http://schemas.openxmlformats.org/presentationml/2006/ole">
                <mc:AlternateContent xmlns:mc="http://schemas.openxmlformats.org/markup-compatibility/2006">
                  <mc:Choice xmlns:v="urn:schemas-microsoft-com:vml" Requires="v">
                    <p:oleObj spid="_x0000_s3428" name="CorelDRAW" r:id="rId21" imgW="156433" imgH="174439" progId="CorelDRAW.Graphic.10">
                      <p:embed/>
                    </p:oleObj>
                  </mc:Choice>
                  <mc:Fallback>
                    <p:oleObj name="CorelDRAW" r:id="rId21" imgW="156433" imgH="174439" progId="CorelDRAW.Graphic.1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9" y="2349"/>
                            <a:ext cx="99" cy="11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73" name="Line 31"/>
              <p:cNvSpPr>
                <a:spLocks noChangeShapeType="1"/>
              </p:cNvSpPr>
              <p:nvPr/>
            </p:nvSpPr>
            <p:spPr bwMode="auto">
              <a:xfrm flipV="1">
                <a:off x="1340" y="2208"/>
                <a:ext cx="152" cy="172"/>
              </a:xfrm>
              <a:prstGeom prst="line">
                <a:avLst/>
              </a:prstGeom>
              <a:noFill/>
              <a:ln w="9525">
                <a:solidFill>
                  <a:schemeClr val="tx1"/>
                </a:solidFill>
                <a:round/>
                <a:headEnd/>
                <a:tailEnd/>
              </a:ln>
              <a:effectLst/>
            </p:spPr>
            <p:txBody>
              <a:bodyPr wrap="none" anchor="ctr"/>
              <a:lstStyle/>
              <a:p>
                <a:endParaRPr lang="en-US"/>
              </a:p>
            </p:txBody>
          </p:sp>
          <p:sp>
            <p:nvSpPr>
              <p:cNvPr id="74" name="Text Box 32"/>
              <p:cNvSpPr txBox="1">
                <a:spLocks noChangeArrowheads="1"/>
              </p:cNvSpPr>
              <p:nvPr/>
            </p:nvSpPr>
            <p:spPr bwMode="auto">
              <a:xfrm>
                <a:off x="1438" y="2063"/>
                <a:ext cx="353" cy="192"/>
              </a:xfrm>
              <a:prstGeom prst="rect">
                <a:avLst/>
              </a:prstGeom>
              <a:noFill/>
              <a:ln w="9525">
                <a:noFill/>
                <a:miter lim="800000"/>
                <a:headEnd/>
                <a:tailEnd/>
              </a:ln>
              <a:effectLst/>
            </p:spPr>
            <p:txBody>
              <a:bodyPr wrap="none">
                <a:spAutoFit/>
              </a:bodyPr>
              <a:lstStyle/>
              <a:p>
                <a:r>
                  <a:rPr lang="en-US" sz="1400"/>
                  <a:t>Mg</a:t>
                </a:r>
                <a:r>
                  <a:rPr lang="en-US" sz="1400" baseline="30000"/>
                  <a:t>2+</a:t>
                </a:r>
              </a:p>
            </p:txBody>
          </p:sp>
        </p:grpSp>
      </p:grpSp>
      <p:sp>
        <p:nvSpPr>
          <p:cNvPr id="83" name="Text Box 48"/>
          <p:cNvSpPr txBox="1">
            <a:spLocks noChangeArrowheads="1"/>
          </p:cNvSpPr>
          <p:nvPr/>
        </p:nvSpPr>
        <p:spPr bwMode="auto">
          <a:xfrm>
            <a:off x="6300873" y="4274578"/>
            <a:ext cx="317500" cy="366712"/>
          </a:xfrm>
          <a:prstGeom prst="rect">
            <a:avLst/>
          </a:prstGeom>
          <a:noFill/>
          <a:ln w="9525">
            <a:noFill/>
            <a:miter lim="800000"/>
            <a:headEnd/>
            <a:tailEnd/>
          </a:ln>
          <a:effectLst/>
        </p:spPr>
        <p:txBody>
          <a:bodyPr wrap="none">
            <a:spAutoFit/>
          </a:bodyPr>
          <a:lstStyle/>
          <a:p>
            <a:r>
              <a:rPr lang="en-US"/>
              <a:t>+</a:t>
            </a:r>
          </a:p>
        </p:txBody>
      </p:sp>
      <p:sp>
        <p:nvSpPr>
          <p:cNvPr id="84" name="Text Box 49"/>
          <p:cNvSpPr txBox="1">
            <a:spLocks noChangeArrowheads="1"/>
          </p:cNvSpPr>
          <p:nvPr/>
        </p:nvSpPr>
        <p:spPr bwMode="auto">
          <a:xfrm>
            <a:off x="6453273" y="4426978"/>
            <a:ext cx="317500" cy="366712"/>
          </a:xfrm>
          <a:prstGeom prst="rect">
            <a:avLst/>
          </a:prstGeom>
          <a:noFill/>
          <a:ln w="9525">
            <a:noFill/>
            <a:miter lim="800000"/>
            <a:headEnd/>
            <a:tailEnd/>
          </a:ln>
          <a:effectLst/>
        </p:spPr>
        <p:txBody>
          <a:bodyPr wrap="none">
            <a:spAutoFit/>
          </a:bodyPr>
          <a:lstStyle/>
          <a:p>
            <a:r>
              <a:rPr lang="en-US"/>
              <a:t>+</a:t>
            </a:r>
          </a:p>
        </p:txBody>
      </p:sp>
      <p:sp>
        <p:nvSpPr>
          <p:cNvPr id="85" name="Text Box 50"/>
          <p:cNvSpPr txBox="1">
            <a:spLocks noChangeArrowheads="1"/>
          </p:cNvSpPr>
          <p:nvPr/>
        </p:nvSpPr>
        <p:spPr bwMode="auto">
          <a:xfrm>
            <a:off x="6119898" y="4484128"/>
            <a:ext cx="317500" cy="366712"/>
          </a:xfrm>
          <a:prstGeom prst="rect">
            <a:avLst/>
          </a:prstGeom>
          <a:noFill/>
          <a:ln w="9525">
            <a:noFill/>
            <a:miter lim="800000"/>
            <a:headEnd/>
            <a:tailEnd/>
          </a:ln>
          <a:effectLst/>
        </p:spPr>
        <p:txBody>
          <a:bodyPr wrap="none">
            <a:spAutoFit/>
          </a:bodyPr>
          <a:lstStyle/>
          <a:p>
            <a:r>
              <a:rPr lang="en-US"/>
              <a:t>+</a:t>
            </a:r>
          </a:p>
        </p:txBody>
      </p:sp>
      <p:sp>
        <p:nvSpPr>
          <p:cNvPr id="86" name="Text Box 51"/>
          <p:cNvSpPr txBox="1">
            <a:spLocks noChangeArrowheads="1"/>
          </p:cNvSpPr>
          <p:nvPr/>
        </p:nvSpPr>
        <p:spPr bwMode="auto">
          <a:xfrm>
            <a:off x="6558048" y="4179328"/>
            <a:ext cx="317500" cy="366712"/>
          </a:xfrm>
          <a:prstGeom prst="rect">
            <a:avLst/>
          </a:prstGeom>
          <a:noFill/>
          <a:ln w="9525">
            <a:noFill/>
            <a:miter lim="800000"/>
            <a:headEnd/>
            <a:tailEnd/>
          </a:ln>
          <a:effectLst/>
        </p:spPr>
        <p:txBody>
          <a:bodyPr wrap="none">
            <a:spAutoFit/>
          </a:bodyPr>
          <a:lstStyle/>
          <a:p>
            <a:r>
              <a:rPr lang="en-US"/>
              <a:t>+</a:t>
            </a:r>
          </a:p>
        </p:txBody>
      </p:sp>
      <p:sp>
        <p:nvSpPr>
          <p:cNvPr id="87" name="Text Box 52"/>
          <p:cNvSpPr txBox="1">
            <a:spLocks noChangeArrowheads="1"/>
          </p:cNvSpPr>
          <p:nvPr/>
        </p:nvSpPr>
        <p:spPr bwMode="auto">
          <a:xfrm>
            <a:off x="6243723" y="4007878"/>
            <a:ext cx="317500" cy="366712"/>
          </a:xfrm>
          <a:prstGeom prst="rect">
            <a:avLst/>
          </a:prstGeom>
          <a:noFill/>
          <a:ln w="9525">
            <a:noFill/>
            <a:miter lim="800000"/>
            <a:headEnd/>
            <a:tailEnd/>
          </a:ln>
          <a:effectLst/>
        </p:spPr>
        <p:txBody>
          <a:bodyPr wrap="none">
            <a:spAutoFit/>
          </a:bodyPr>
          <a:lstStyle/>
          <a:p>
            <a:r>
              <a:rPr lang="en-US"/>
              <a:t>+</a:t>
            </a:r>
          </a:p>
        </p:txBody>
      </p:sp>
      <p:sp>
        <p:nvSpPr>
          <p:cNvPr id="88" name="Text Box 53"/>
          <p:cNvSpPr txBox="1">
            <a:spLocks noChangeArrowheads="1"/>
          </p:cNvSpPr>
          <p:nvPr/>
        </p:nvSpPr>
        <p:spPr bwMode="auto">
          <a:xfrm>
            <a:off x="5938923" y="4188853"/>
            <a:ext cx="317500" cy="366712"/>
          </a:xfrm>
          <a:prstGeom prst="rect">
            <a:avLst/>
          </a:prstGeom>
          <a:noFill/>
          <a:ln w="9525">
            <a:noFill/>
            <a:miter lim="800000"/>
            <a:headEnd/>
            <a:tailEnd/>
          </a:ln>
          <a:effectLst/>
        </p:spPr>
        <p:txBody>
          <a:bodyPr wrap="none">
            <a:spAutoFit/>
          </a:bodyPr>
          <a:lstStyle/>
          <a:p>
            <a:r>
              <a:rPr lang="en-US"/>
              <a:t>+</a:t>
            </a:r>
          </a:p>
        </p:txBody>
      </p:sp>
      <p:sp>
        <p:nvSpPr>
          <p:cNvPr id="89" name="Text Box 54"/>
          <p:cNvSpPr txBox="1">
            <a:spLocks noChangeArrowheads="1"/>
          </p:cNvSpPr>
          <p:nvPr/>
        </p:nvSpPr>
        <p:spPr bwMode="auto">
          <a:xfrm>
            <a:off x="6710448" y="4331728"/>
            <a:ext cx="317500" cy="366712"/>
          </a:xfrm>
          <a:prstGeom prst="rect">
            <a:avLst/>
          </a:prstGeom>
          <a:noFill/>
          <a:ln w="9525">
            <a:noFill/>
            <a:miter lim="800000"/>
            <a:headEnd/>
            <a:tailEnd/>
          </a:ln>
          <a:effectLst/>
        </p:spPr>
        <p:txBody>
          <a:bodyPr wrap="none">
            <a:spAutoFit/>
          </a:bodyPr>
          <a:lstStyle/>
          <a:p>
            <a:r>
              <a:rPr lang="en-US"/>
              <a:t>+</a:t>
            </a:r>
          </a:p>
        </p:txBody>
      </p:sp>
      <p:graphicFrame>
        <p:nvGraphicFramePr>
          <p:cNvPr id="90" name="Object 83"/>
          <p:cNvGraphicFramePr>
            <a:graphicFrameLocks noChangeAspect="1"/>
          </p:cNvGraphicFramePr>
          <p:nvPr/>
        </p:nvGraphicFramePr>
        <p:xfrm>
          <a:off x="6080211" y="3088715"/>
          <a:ext cx="157162" cy="174625"/>
        </p:xfrm>
        <a:graphic>
          <a:graphicData uri="http://schemas.openxmlformats.org/presentationml/2006/ole">
            <mc:AlternateContent xmlns:mc="http://schemas.openxmlformats.org/markup-compatibility/2006">
              <mc:Choice xmlns:v="urn:schemas-microsoft-com:vml" Requires="v">
                <p:oleObj spid="_x0000_s3429" name="CorelDRAW" r:id="rId22" imgW="156433" imgH="174439" progId="CorelDRAW.Graphic.10">
                  <p:embed/>
                </p:oleObj>
              </mc:Choice>
              <mc:Fallback>
                <p:oleObj name="CorelDRAW" r:id="rId22" imgW="156433" imgH="174439" progId="CorelDRAW.Graphic.1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0211" y="3088715"/>
                        <a:ext cx="157162" cy="17462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nvGrpSpPr>
          <p:cNvPr id="91" name="Group 87"/>
          <p:cNvGrpSpPr>
            <a:grpSpLocks/>
          </p:cNvGrpSpPr>
          <p:nvPr/>
        </p:nvGrpSpPr>
        <p:grpSpPr bwMode="auto">
          <a:xfrm>
            <a:off x="5815098" y="3114115"/>
            <a:ext cx="963613" cy="788988"/>
            <a:chOff x="1160" y="2052"/>
            <a:chExt cx="607" cy="497"/>
          </a:xfrm>
        </p:grpSpPr>
        <p:sp>
          <p:nvSpPr>
            <p:cNvPr id="92" name="Freeform 63"/>
            <p:cNvSpPr>
              <a:spLocks/>
            </p:cNvSpPr>
            <p:nvPr/>
          </p:nvSpPr>
          <p:spPr bwMode="auto">
            <a:xfrm>
              <a:off x="1404" y="2052"/>
              <a:ext cx="363" cy="273"/>
            </a:xfrm>
            <a:custGeom>
              <a:avLst/>
              <a:gdLst/>
              <a:ahLst/>
              <a:cxnLst>
                <a:cxn ang="0">
                  <a:pos x="81" y="57"/>
                </a:cxn>
                <a:cxn ang="0">
                  <a:pos x="0" y="168"/>
                </a:cxn>
                <a:cxn ang="0">
                  <a:pos x="12" y="225"/>
                </a:cxn>
                <a:cxn ang="0">
                  <a:pos x="36" y="273"/>
                </a:cxn>
                <a:cxn ang="0">
                  <a:pos x="363" y="141"/>
                </a:cxn>
                <a:cxn ang="0">
                  <a:pos x="339" y="39"/>
                </a:cxn>
                <a:cxn ang="0">
                  <a:pos x="165" y="0"/>
                </a:cxn>
                <a:cxn ang="0">
                  <a:pos x="81" y="57"/>
                </a:cxn>
              </a:cxnLst>
              <a:rect l="0" t="0" r="r" b="b"/>
              <a:pathLst>
                <a:path w="363" h="273">
                  <a:moveTo>
                    <a:pt x="81" y="57"/>
                  </a:moveTo>
                  <a:lnTo>
                    <a:pt x="0" y="168"/>
                  </a:lnTo>
                  <a:lnTo>
                    <a:pt x="12" y="225"/>
                  </a:lnTo>
                  <a:lnTo>
                    <a:pt x="36" y="273"/>
                  </a:lnTo>
                  <a:lnTo>
                    <a:pt x="363" y="141"/>
                  </a:lnTo>
                  <a:lnTo>
                    <a:pt x="339" y="39"/>
                  </a:lnTo>
                  <a:lnTo>
                    <a:pt x="165" y="0"/>
                  </a:lnTo>
                  <a:lnTo>
                    <a:pt x="81" y="57"/>
                  </a:lnTo>
                  <a:close/>
                </a:path>
              </a:pathLst>
            </a:custGeom>
            <a:solidFill>
              <a:schemeClr val="bg1"/>
            </a:solidFill>
            <a:ln w="9525" cap="flat" cmpd="sng">
              <a:noFill/>
              <a:prstDash val="solid"/>
              <a:round/>
              <a:headEnd/>
              <a:tailEnd/>
            </a:ln>
            <a:effectLst/>
          </p:spPr>
          <p:txBody>
            <a:bodyPr wrap="none" anchor="ctr"/>
            <a:lstStyle/>
            <a:p>
              <a:endParaRPr lang="en-US"/>
            </a:p>
          </p:txBody>
        </p:sp>
        <p:graphicFrame>
          <p:nvGraphicFramePr>
            <p:cNvPr id="93" name="Object 55"/>
            <p:cNvGraphicFramePr>
              <a:graphicFrameLocks noChangeAspect="1"/>
            </p:cNvGraphicFramePr>
            <p:nvPr/>
          </p:nvGraphicFramePr>
          <p:xfrm>
            <a:off x="1160" y="2215"/>
            <a:ext cx="278" cy="334"/>
          </p:xfrm>
          <a:graphic>
            <a:graphicData uri="http://schemas.openxmlformats.org/presentationml/2006/ole">
              <mc:AlternateContent xmlns:mc="http://schemas.openxmlformats.org/markup-compatibility/2006">
                <mc:Choice xmlns:v="urn:schemas-microsoft-com:vml" Requires="v">
                  <p:oleObj spid="_x0000_s3430" name="CorelDRAW" r:id="rId23" imgW="441538" imgH="530071" progId="CorelDRAW.Graphic.10">
                    <p:embed/>
                  </p:oleObj>
                </mc:Choice>
                <mc:Fallback>
                  <p:oleObj name="CorelDRAW" r:id="rId23" imgW="441538" imgH="530071" progId="CorelDRAW.Graphic.1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0" y="2215"/>
                          <a:ext cx="278" cy="334"/>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sp>
        <p:nvSpPr>
          <p:cNvPr id="94" name="Freeform 88"/>
          <p:cNvSpPr>
            <a:spLocks/>
          </p:cNvSpPr>
          <p:nvPr/>
        </p:nvSpPr>
        <p:spPr bwMode="auto">
          <a:xfrm>
            <a:off x="6024648" y="3261753"/>
            <a:ext cx="73025" cy="381000"/>
          </a:xfrm>
          <a:custGeom>
            <a:avLst/>
            <a:gdLst/>
            <a:ahLst/>
            <a:cxnLst>
              <a:cxn ang="0">
                <a:pos x="46" y="240"/>
              </a:cxn>
              <a:cxn ang="0">
                <a:pos x="1" y="159"/>
              </a:cxn>
              <a:cxn ang="0">
                <a:pos x="43" y="0"/>
              </a:cxn>
            </a:cxnLst>
            <a:rect l="0" t="0" r="r" b="b"/>
            <a:pathLst>
              <a:path w="46" h="240">
                <a:moveTo>
                  <a:pt x="46" y="240"/>
                </a:moveTo>
                <a:cubicBezTo>
                  <a:pt x="24" y="219"/>
                  <a:pt x="2" y="199"/>
                  <a:pt x="1" y="159"/>
                </a:cubicBezTo>
                <a:cubicBezTo>
                  <a:pt x="0" y="119"/>
                  <a:pt x="21" y="59"/>
                  <a:pt x="43" y="0"/>
                </a:cubicBezTo>
              </a:path>
            </a:pathLst>
          </a:custGeom>
          <a:noFill/>
          <a:ln w="9525" cap="flat" cmpd="sng">
            <a:solidFill>
              <a:srgbClr val="0099FF"/>
            </a:solidFill>
            <a:prstDash val="solid"/>
            <a:round/>
            <a:headEnd type="none" w="med" len="med"/>
            <a:tailEnd type="triangle" w="med" len="med"/>
          </a:ln>
          <a:effectLst/>
        </p:spPr>
        <p:txBody>
          <a:bodyPr wrap="none" anchor="ctr"/>
          <a:lstStyle/>
          <a:p>
            <a:endParaRPr lang="en-US"/>
          </a:p>
        </p:txBody>
      </p:sp>
      <p:graphicFrame>
        <p:nvGraphicFramePr>
          <p:cNvPr id="95" name="Object 89"/>
          <p:cNvGraphicFramePr>
            <a:graphicFrameLocks noChangeAspect="1"/>
          </p:cNvGraphicFramePr>
          <p:nvPr/>
        </p:nvGraphicFramePr>
        <p:xfrm>
          <a:off x="6080211" y="3088715"/>
          <a:ext cx="157162" cy="174625"/>
        </p:xfrm>
        <a:graphic>
          <a:graphicData uri="http://schemas.openxmlformats.org/presentationml/2006/ole">
            <mc:AlternateContent xmlns:mc="http://schemas.openxmlformats.org/markup-compatibility/2006">
              <mc:Choice xmlns:v="urn:schemas-microsoft-com:vml" Requires="v">
                <p:oleObj spid="_x0000_s3431" name="CorelDRAW" r:id="rId24" imgW="156433" imgH="174439" progId="CorelDRAW.Graphic.10">
                  <p:embed/>
                </p:oleObj>
              </mc:Choice>
              <mc:Fallback>
                <p:oleObj name="CorelDRAW" r:id="rId24" imgW="156433" imgH="174439" progId="CorelDRAW.Graphic.1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0211" y="3088715"/>
                        <a:ext cx="157162" cy="17462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pSp>
        <p:nvGrpSpPr>
          <p:cNvPr id="96" name="Group 108"/>
          <p:cNvGrpSpPr>
            <a:grpSpLocks/>
          </p:cNvGrpSpPr>
          <p:nvPr/>
        </p:nvGrpSpPr>
        <p:grpSpPr bwMode="auto">
          <a:xfrm>
            <a:off x="6008773" y="3103003"/>
            <a:ext cx="157163" cy="928687"/>
            <a:chOff x="3358" y="2417"/>
            <a:chExt cx="99" cy="585"/>
          </a:xfrm>
        </p:grpSpPr>
        <p:graphicFrame>
          <p:nvGraphicFramePr>
            <p:cNvPr id="97" name="Object 101"/>
            <p:cNvGraphicFramePr>
              <a:graphicFrameLocks noChangeAspect="1"/>
            </p:cNvGraphicFramePr>
            <p:nvPr/>
          </p:nvGraphicFramePr>
          <p:xfrm>
            <a:off x="3358" y="2417"/>
            <a:ext cx="99" cy="110"/>
          </p:xfrm>
          <a:graphic>
            <a:graphicData uri="http://schemas.openxmlformats.org/presentationml/2006/ole">
              <mc:AlternateContent xmlns:mc="http://schemas.openxmlformats.org/markup-compatibility/2006">
                <mc:Choice xmlns:v="urn:schemas-microsoft-com:vml" Requires="v">
                  <p:oleObj spid="_x0000_s3432" name="CorelDRAW" r:id="rId25" imgW="156433" imgH="174439" progId="CorelDRAW.Graphic.10">
                    <p:embed/>
                  </p:oleObj>
                </mc:Choice>
                <mc:Fallback>
                  <p:oleObj name="CorelDRAW" r:id="rId25" imgW="156433" imgH="174439" progId="CorelDRAW.Graphic.10">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8" y="2417"/>
                          <a:ext cx="99" cy="11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98" name="Line 102"/>
            <p:cNvSpPr>
              <a:spLocks noChangeShapeType="1"/>
            </p:cNvSpPr>
            <p:nvPr/>
          </p:nvSpPr>
          <p:spPr bwMode="auto">
            <a:xfrm rot="5400000">
              <a:off x="3168" y="2769"/>
              <a:ext cx="466" cy="0"/>
            </a:xfrm>
            <a:prstGeom prst="line">
              <a:avLst/>
            </a:prstGeom>
            <a:noFill/>
            <a:ln w="19050">
              <a:solidFill>
                <a:srgbClr val="7183BA"/>
              </a:solidFill>
              <a:round/>
              <a:headEnd/>
              <a:tailEnd type="triangle" w="med" len="med"/>
            </a:ln>
            <a:effectLst/>
          </p:spPr>
          <p:txBody>
            <a:bodyPr wrap="none" anchor="ctr"/>
            <a:lstStyle/>
            <a:p>
              <a:endParaRPr lang="en-US"/>
            </a:p>
          </p:txBody>
        </p:sp>
      </p:grpSp>
      <p:grpSp>
        <p:nvGrpSpPr>
          <p:cNvPr id="99" name="Group 109"/>
          <p:cNvGrpSpPr>
            <a:grpSpLocks/>
          </p:cNvGrpSpPr>
          <p:nvPr/>
        </p:nvGrpSpPr>
        <p:grpSpPr bwMode="auto">
          <a:xfrm>
            <a:off x="5618248" y="2807728"/>
            <a:ext cx="477838" cy="1228725"/>
            <a:chOff x="1036" y="1859"/>
            <a:chExt cx="301" cy="774"/>
          </a:xfrm>
        </p:grpSpPr>
        <p:graphicFrame>
          <p:nvGraphicFramePr>
            <p:cNvPr id="100" name="Object 104"/>
            <p:cNvGraphicFramePr>
              <a:graphicFrameLocks noChangeAspect="1"/>
            </p:cNvGraphicFramePr>
            <p:nvPr/>
          </p:nvGraphicFramePr>
          <p:xfrm>
            <a:off x="1237" y="1974"/>
            <a:ext cx="99" cy="110"/>
          </p:xfrm>
          <a:graphic>
            <a:graphicData uri="http://schemas.openxmlformats.org/presentationml/2006/ole">
              <mc:AlternateContent xmlns:mc="http://schemas.openxmlformats.org/markup-compatibility/2006">
                <mc:Choice xmlns:v="urn:schemas-microsoft-com:vml" Requires="v">
                  <p:oleObj spid="_x0000_s3433" name="CorelDRAW" r:id="rId27" imgW="156433" imgH="174439" progId="CorelDRAW.Graphic.10">
                    <p:embed/>
                  </p:oleObj>
                </mc:Choice>
                <mc:Fallback>
                  <p:oleObj name="CorelDRAW" r:id="rId27" imgW="156433" imgH="174439" progId="CorelDRAW.Graphic.10">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7" y="1974"/>
                          <a:ext cx="99" cy="110"/>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01" name="Line 105"/>
            <p:cNvSpPr>
              <a:spLocks noChangeShapeType="1"/>
            </p:cNvSpPr>
            <p:nvPr/>
          </p:nvSpPr>
          <p:spPr bwMode="auto">
            <a:xfrm rot="5400000" flipV="1">
              <a:off x="1015" y="2362"/>
              <a:ext cx="542" cy="0"/>
            </a:xfrm>
            <a:prstGeom prst="line">
              <a:avLst/>
            </a:prstGeom>
            <a:noFill/>
            <a:ln w="19050">
              <a:solidFill>
                <a:srgbClr val="68E646"/>
              </a:solidFill>
              <a:round/>
              <a:headEnd/>
              <a:tailEnd type="triangle" w="med" len="med"/>
            </a:ln>
            <a:effectLst/>
          </p:spPr>
          <p:txBody>
            <a:bodyPr wrap="none" anchor="ctr"/>
            <a:lstStyle/>
            <a:p>
              <a:endParaRPr lang="en-US"/>
            </a:p>
          </p:txBody>
        </p:sp>
        <p:sp>
          <p:nvSpPr>
            <p:cNvPr id="102" name="Text Box 106"/>
            <p:cNvSpPr txBox="1">
              <a:spLocks noChangeArrowheads="1"/>
            </p:cNvSpPr>
            <p:nvPr/>
          </p:nvSpPr>
          <p:spPr bwMode="auto">
            <a:xfrm>
              <a:off x="1036" y="1859"/>
              <a:ext cx="301" cy="192"/>
            </a:xfrm>
            <a:prstGeom prst="rect">
              <a:avLst/>
            </a:prstGeom>
            <a:noFill/>
            <a:ln w="9525">
              <a:noFill/>
              <a:miter lim="800000"/>
              <a:headEnd/>
              <a:tailEnd/>
            </a:ln>
            <a:effectLst/>
          </p:spPr>
          <p:txBody>
            <a:bodyPr wrap="none">
              <a:spAutoFit/>
            </a:bodyPr>
            <a:lstStyle/>
            <a:p>
              <a:r>
                <a:rPr lang="en-US" sz="1400"/>
                <a:t>Na</a:t>
              </a:r>
              <a:r>
                <a:rPr lang="en-US" sz="1400" baseline="30000"/>
                <a:t>+</a:t>
              </a:r>
            </a:p>
          </p:txBody>
        </p:sp>
      </p:grpSp>
      <p:sp>
        <p:nvSpPr>
          <p:cNvPr id="103" name="Text Box 107"/>
          <p:cNvSpPr txBox="1">
            <a:spLocks noChangeArrowheads="1"/>
          </p:cNvSpPr>
          <p:nvPr/>
        </p:nvSpPr>
        <p:spPr bwMode="auto">
          <a:xfrm>
            <a:off x="6062748" y="3039503"/>
            <a:ext cx="541338" cy="304800"/>
          </a:xfrm>
          <a:prstGeom prst="rect">
            <a:avLst/>
          </a:prstGeom>
          <a:noFill/>
          <a:ln w="9525">
            <a:noFill/>
            <a:miter lim="800000"/>
            <a:headEnd/>
            <a:tailEnd/>
          </a:ln>
          <a:effectLst/>
        </p:spPr>
        <p:txBody>
          <a:bodyPr wrap="none">
            <a:spAutoFit/>
          </a:bodyPr>
          <a:lstStyle/>
          <a:p>
            <a:r>
              <a:rPr lang="en-US" sz="1400"/>
              <a:t>Ca</a:t>
            </a:r>
            <a:r>
              <a:rPr lang="en-US" sz="1400" baseline="30000"/>
              <a:t>2+</a:t>
            </a:r>
          </a:p>
        </p:txBody>
      </p:sp>
      <p:graphicFrame>
        <p:nvGraphicFramePr>
          <p:cNvPr id="104" name="Object 112"/>
          <p:cNvGraphicFramePr>
            <a:graphicFrameLocks noChangeAspect="1"/>
          </p:cNvGraphicFramePr>
          <p:nvPr/>
        </p:nvGraphicFramePr>
        <p:xfrm>
          <a:off x="6175461" y="2850590"/>
          <a:ext cx="157162" cy="174625"/>
        </p:xfrm>
        <a:graphic>
          <a:graphicData uri="http://schemas.openxmlformats.org/presentationml/2006/ole">
            <mc:AlternateContent xmlns:mc="http://schemas.openxmlformats.org/markup-compatibility/2006">
              <mc:Choice xmlns:v="urn:schemas-microsoft-com:vml" Requires="v">
                <p:oleObj spid="_x0000_s3434" name="CorelDRAW" r:id="rId28" imgW="156433" imgH="174439" progId="CorelDRAW.Graphic.10">
                  <p:embed/>
                </p:oleObj>
              </mc:Choice>
              <mc:Fallback>
                <p:oleObj name="CorelDRAW" r:id="rId28" imgW="156433" imgH="174439" progId="CorelDRAW.Graphic.1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5461" y="2850590"/>
                        <a:ext cx="157162" cy="17462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105" name="Object 113"/>
          <p:cNvGraphicFramePr>
            <a:graphicFrameLocks noChangeAspect="1"/>
          </p:cNvGraphicFramePr>
          <p:nvPr/>
        </p:nvGraphicFramePr>
        <p:xfrm>
          <a:off x="6175461" y="2850590"/>
          <a:ext cx="157162" cy="174625"/>
        </p:xfrm>
        <a:graphic>
          <a:graphicData uri="http://schemas.openxmlformats.org/presentationml/2006/ole">
            <mc:AlternateContent xmlns:mc="http://schemas.openxmlformats.org/markup-compatibility/2006">
              <mc:Choice xmlns:v="urn:schemas-microsoft-com:vml" Requires="v">
                <p:oleObj spid="_x0000_s3435" name="CorelDRAW" r:id="rId29" imgW="156433" imgH="174439" progId="CorelDRAW.Graphic.10">
                  <p:embed/>
                </p:oleObj>
              </mc:Choice>
              <mc:Fallback>
                <p:oleObj name="CorelDRAW" r:id="rId29" imgW="156433" imgH="174439" progId="CorelDRAW.Graphic.1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5461" y="2850590"/>
                        <a:ext cx="157162" cy="174625"/>
                      </a:xfrm>
                      <a:prstGeom prst="rect">
                        <a:avLst/>
                      </a:prstGeom>
                      <a:noFill/>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06" name="Text Box 10"/>
          <p:cNvSpPr txBox="1">
            <a:spLocks noChangeArrowheads="1"/>
          </p:cNvSpPr>
          <p:nvPr/>
        </p:nvSpPr>
        <p:spPr bwMode="auto">
          <a:xfrm>
            <a:off x="2038674" y="5117535"/>
            <a:ext cx="1346843" cy="584775"/>
          </a:xfrm>
          <a:prstGeom prst="rect">
            <a:avLst/>
          </a:prstGeom>
          <a:noFill/>
          <a:ln w="9525">
            <a:noFill/>
            <a:miter lim="800000"/>
            <a:headEnd/>
            <a:tailEnd/>
          </a:ln>
          <a:effectLst/>
        </p:spPr>
        <p:txBody>
          <a:bodyPr wrap="none">
            <a:spAutoFit/>
          </a:bodyPr>
          <a:lstStyle/>
          <a:p>
            <a:pPr algn="ctr"/>
            <a:r>
              <a:rPr lang="en-US" sz="1600" dirty="0">
                <a:solidFill>
                  <a:srgbClr val="000066"/>
                </a:solidFill>
              </a:rPr>
              <a:t>Postsynaptic</a:t>
            </a:r>
          </a:p>
          <a:p>
            <a:pPr algn="ctr"/>
            <a:r>
              <a:rPr lang="en-US" sz="1600" dirty="0">
                <a:solidFill>
                  <a:srgbClr val="000066"/>
                </a:solidFill>
              </a:rPr>
              <a:t>Dendrite</a:t>
            </a:r>
          </a:p>
        </p:txBody>
      </p:sp>
      <p:sp>
        <p:nvSpPr>
          <p:cNvPr id="108" name="TextBox 107"/>
          <p:cNvSpPr txBox="1"/>
          <p:nvPr/>
        </p:nvSpPr>
        <p:spPr>
          <a:xfrm>
            <a:off x="744071" y="2250141"/>
            <a:ext cx="2008095" cy="646331"/>
          </a:xfrm>
          <a:prstGeom prst="rect">
            <a:avLst/>
          </a:prstGeom>
          <a:noFill/>
        </p:spPr>
        <p:txBody>
          <a:bodyPr wrap="square" rtlCol="0">
            <a:spAutoFit/>
          </a:bodyPr>
          <a:lstStyle/>
          <a:p>
            <a:r>
              <a:rPr lang="en-US" dirty="0"/>
              <a:t>Ligand-gated channel</a:t>
            </a:r>
          </a:p>
        </p:txBody>
      </p:sp>
      <p:pic>
        <p:nvPicPr>
          <p:cNvPr id="7073" name="Picture 4001" descr="Fig. 9."/>
          <p:cNvPicPr>
            <a:picLocks noChangeAspect="1" noChangeArrowheads="1"/>
          </p:cNvPicPr>
          <p:nvPr/>
        </p:nvPicPr>
        <p:blipFill rotWithShape="1">
          <a:blip r:embed="rId4">
            <a:extLst>
              <a:ext uri="{28A0092B-C50C-407E-A947-70E740481C1C}">
                <a14:useLocalDpi xmlns:a14="http://schemas.microsoft.com/office/drawing/2010/main" val="0"/>
              </a:ext>
            </a:extLst>
          </a:blip>
          <a:srcRect l="2027" t="37996" r="45709" b="30168"/>
          <a:stretch/>
        </p:blipFill>
        <p:spPr bwMode="auto">
          <a:xfrm>
            <a:off x="4683975" y="747953"/>
            <a:ext cx="2346384" cy="212457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278648" y="582939"/>
            <a:ext cx="2455760" cy="1117274"/>
            <a:chOff x="6278648" y="582939"/>
            <a:chExt cx="2455760" cy="1117274"/>
          </a:xfrm>
        </p:grpSpPr>
        <p:cxnSp>
          <p:nvCxnSpPr>
            <p:cNvPr id="7" name="Straight Arrow Connector 6"/>
            <p:cNvCxnSpPr/>
            <p:nvPr/>
          </p:nvCxnSpPr>
          <p:spPr>
            <a:xfrm flipH="1">
              <a:off x="6278648" y="969967"/>
              <a:ext cx="1410626" cy="7302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02473" y="582939"/>
              <a:ext cx="2331935" cy="646331"/>
            </a:xfrm>
            <a:prstGeom prst="rect">
              <a:avLst/>
            </a:prstGeom>
            <a:noFill/>
          </p:spPr>
          <p:txBody>
            <a:bodyPr wrap="square" rtlCol="0">
              <a:spAutoFit/>
            </a:bodyPr>
            <a:lstStyle/>
            <a:p>
              <a:pPr algn="r"/>
              <a:r>
                <a:rPr lang="en-US" dirty="0">
                  <a:solidFill>
                    <a:srgbClr val="C00000"/>
                  </a:solidFill>
                </a:rPr>
                <a:t>Reversal or equilibrium potential</a:t>
              </a:r>
            </a:p>
          </p:txBody>
        </p:sp>
      </p:grpSp>
      <p:sp>
        <p:nvSpPr>
          <p:cNvPr id="17" name="TextBox 16"/>
          <p:cNvSpPr txBox="1"/>
          <p:nvPr/>
        </p:nvSpPr>
        <p:spPr>
          <a:xfrm>
            <a:off x="7136361" y="2388469"/>
            <a:ext cx="1882948" cy="646331"/>
          </a:xfrm>
          <a:prstGeom prst="rect">
            <a:avLst/>
          </a:prstGeom>
          <a:noFill/>
        </p:spPr>
        <p:txBody>
          <a:bodyPr wrap="square" rtlCol="0">
            <a:spAutoFit/>
          </a:bodyPr>
          <a:lstStyle/>
          <a:p>
            <a:r>
              <a:rPr lang="en-US" sz="1200" i="1" dirty="0">
                <a:solidFill>
                  <a:schemeClr val="tx1">
                    <a:lumMod val="65000"/>
                    <a:lumOff val="35000"/>
                  </a:schemeClr>
                </a:solidFill>
              </a:rPr>
              <a:t>Plot examples from:  </a:t>
            </a:r>
            <a:r>
              <a:rPr lang="en-US" sz="1200" i="1" dirty="0" err="1">
                <a:solidFill>
                  <a:schemeClr val="tx1">
                    <a:lumMod val="65000"/>
                    <a:lumOff val="35000"/>
                  </a:schemeClr>
                </a:solidFill>
              </a:rPr>
              <a:t>Kirson</a:t>
            </a:r>
            <a:r>
              <a:rPr lang="en-US" sz="1200" i="1" dirty="0">
                <a:solidFill>
                  <a:schemeClr val="tx1">
                    <a:lumMod val="65000"/>
                    <a:lumOff val="35000"/>
                  </a:schemeClr>
                </a:solidFill>
              </a:rPr>
              <a:t> &amp; </a:t>
            </a:r>
            <a:r>
              <a:rPr lang="en-US" sz="1200" i="1" dirty="0" err="1">
                <a:solidFill>
                  <a:schemeClr val="tx1">
                    <a:lumMod val="65000"/>
                    <a:lumOff val="35000"/>
                  </a:schemeClr>
                </a:solidFill>
              </a:rPr>
              <a:t>Yaari</a:t>
            </a:r>
            <a:r>
              <a:rPr lang="en-US" sz="1200" i="1" dirty="0">
                <a:solidFill>
                  <a:schemeClr val="tx1">
                    <a:lumMod val="65000"/>
                    <a:lumOff val="35000"/>
                  </a:schemeClr>
                </a:solidFill>
              </a:rPr>
              <a:t>, J </a:t>
            </a:r>
            <a:r>
              <a:rPr lang="en-US" sz="1200" i="1" dirty="0" err="1">
                <a:solidFill>
                  <a:schemeClr val="tx1">
                    <a:lumMod val="65000"/>
                    <a:lumOff val="35000"/>
                  </a:schemeClr>
                </a:solidFill>
              </a:rPr>
              <a:t>Neurosci</a:t>
            </a:r>
            <a:r>
              <a:rPr lang="en-US" sz="1200" i="1" dirty="0">
                <a:solidFill>
                  <a:schemeClr val="tx1">
                    <a:lumMod val="65000"/>
                    <a:lumOff val="35000"/>
                  </a:schemeClr>
                </a:solidFill>
              </a:rPr>
              <a:t>, 20:4844.</a:t>
            </a:r>
          </a:p>
        </p:txBody>
      </p:sp>
      <p:sp>
        <p:nvSpPr>
          <p:cNvPr id="3" name="TextBox 2"/>
          <p:cNvSpPr txBox="1"/>
          <p:nvPr/>
        </p:nvSpPr>
        <p:spPr>
          <a:xfrm>
            <a:off x="2437646" y="4426978"/>
            <a:ext cx="857927" cy="369332"/>
          </a:xfrm>
          <a:prstGeom prst="rect">
            <a:avLst/>
          </a:prstGeom>
          <a:noFill/>
        </p:spPr>
        <p:txBody>
          <a:bodyPr wrap="none" rtlCol="0">
            <a:spAutoFit/>
          </a:bodyPr>
          <a:lstStyle/>
          <a:p>
            <a:r>
              <a:rPr lang="en-US" dirty="0"/>
              <a:t>-70 mV</a:t>
            </a:r>
          </a:p>
        </p:txBody>
      </p:sp>
    </p:spTree>
    <p:extLst>
      <p:ext uri="{BB962C8B-B14F-4D97-AF65-F5344CB8AC3E}">
        <p14:creationId xmlns:p14="http://schemas.microsoft.com/office/powerpoint/2010/main" val="26497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84"/>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85"/>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83"/>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88"/>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down)">
                                      <p:cBhvr>
                                        <p:cTn id="29" dur="1000"/>
                                        <p:tgtEl>
                                          <p:spTgt spid="94"/>
                                        </p:tgtEl>
                                      </p:cBhvr>
                                    </p:animEffect>
                                  </p:childTnLst>
                                  <p:subTnLst>
                                    <p:set>
                                      <p:cBhvr override="childStyle">
                                        <p:cTn dur="1" fill="hold" display="0" masterRel="nextClick" afterEffect="1"/>
                                        <p:tgtEl>
                                          <p:spTgt spid="94"/>
                                        </p:tgtEl>
                                        <p:attrNameLst>
                                          <p:attrName>style.visibility</p:attrName>
                                        </p:attrNameLst>
                                      </p:cBhvr>
                                      <p:to>
                                        <p:strVal val="hidden"/>
                                      </p:to>
                                    </p:set>
                                  </p:subTnLst>
                                </p:cTn>
                              </p:par>
                            </p:childTnLst>
                          </p:cTn>
                        </p:par>
                        <p:par>
                          <p:cTn id="30" fill="hold">
                            <p:stCondLst>
                              <p:cond delay="1000"/>
                            </p:stCondLst>
                            <p:childTnLst>
                              <p:par>
                                <p:cTn id="31" presetID="1" presetClass="entr" presetSubtype="0" fill="hold" nodeType="afterEffect">
                                  <p:stCondLst>
                                    <p:cond delay="500"/>
                                  </p:stCondLst>
                                  <p:childTnLst>
                                    <p:set>
                                      <p:cBhvr>
                                        <p:cTn id="32" dur="1" fill="hold">
                                          <p:stCondLst>
                                            <p:cond delay="0"/>
                                          </p:stCondLst>
                                        </p:cTn>
                                        <p:tgtEl>
                                          <p:spTgt spid="95"/>
                                        </p:tgtEl>
                                        <p:attrNameLst>
                                          <p:attrName>style.visibility</p:attrName>
                                        </p:attrNameLst>
                                      </p:cBhvr>
                                      <p:to>
                                        <p:strVal val="visible"/>
                                      </p:to>
                                    </p:set>
                                  </p:childTnLst>
                                  <p:subTnLst>
                                    <p:set>
                                      <p:cBhvr override="childStyle">
                                        <p:cTn dur="1" fill="hold" display="0" masterRel="nextClick" afterEffect="1"/>
                                        <p:tgtEl>
                                          <p:spTgt spid="95"/>
                                        </p:tgtEl>
                                        <p:attrNameLst>
                                          <p:attrName>style.visibility</p:attrName>
                                        </p:attrNameLst>
                                      </p:cBhvr>
                                      <p:to>
                                        <p:strVal val="hidden"/>
                                      </p:to>
                                    </p:set>
                                  </p:subTnLst>
                                </p:cTn>
                              </p:par>
                              <p:par>
                                <p:cTn id="33" presetID="1" presetClass="entr" presetSubtype="0" fill="hold" nodeType="withEffect">
                                  <p:stCondLst>
                                    <p:cond delay="200"/>
                                  </p:stCondLst>
                                  <p:childTnLst>
                                    <p:set>
                                      <p:cBhvr>
                                        <p:cTn id="34" dur="1" fill="hold">
                                          <p:stCondLst>
                                            <p:cond delay="0"/>
                                          </p:stCondLst>
                                        </p:cTn>
                                        <p:tgtEl>
                                          <p:spTgt spid="90"/>
                                        </p:tgtEl>
                                        <p:attrNameLst>
                                          <p:attrName>style.visibility</p:attrName>
                                        </p:attrNameLst>
                                      </p:cBhvr>
                                      <p:to>
                                        <p:strVal val="visible"/>
                                      </p:to>
                                    </p:set>
                                  </p:childTnLst>
                                  <p:subTnLst>
                                    <p:set>
                                      <p:cBhvr override="childStyle">
                                        <p:cTn dur="1" fill="hold" display="0" masterRel="nextClick" afterEffect="1"/>
                                        <p:tgtEl>
                                          <p:spTgt spid="90"/>
                                        </p:tgtEl>
                                        <p:attrNameLst>
                                          <p:attrName>style.visibility</p:attrName>
                                        </p:attrNameLst>
                                      </p:cBhvr>
                                      <p:to>
                                        <p:strVal val="hidden"/>
                                      </p:to>
                                    </p:set>
                                  </p:subTnLst>
                                </p:cTn>
                              </p:par>
                            </p:childTnLst>
                          </p:cTn>
                        </p:par>
                        <p:par>
                          <p:cTn id="35" fill="hold">
                            <p:stCondLst>
                              <p:cond delay="1500"/>
                            </p:stCondLst>
                            <p:childTnLst>
                              <p:par>
                                <p:cTn id="36" presetID="1" presetClass="entr" presetSubtype="0"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up)">
                                      <p:cBhvr>
                                        <p:cTn id="47" dur="1000"/>
                                        <p:tgtEl>
                                          <p:spTgt spid="96"/>
                                        </p:tgtEl>
                                      </p:cBhvr>
                                    </p:animEffect>
                                  </p:childTnLst>
                                </p:cTn>
                              </p:par>
                            </p:childTnLst>
                          </p:cTn>
                        </p:par>
                        <p:par>
                          <p:cTn id="48" fill="hold">
                            <p:stCondLst>
                              <p:cond delay="1000"/>
                            </p:stCondLst>
                            <p:childTnLst>
                              <p:par>
                                <p:cTn id="49" presetID="1" presetClass="entr" presetSubtype="0" fill="hold" grpId="0" nodeType="afterEffect">
                                  <p:stCondLst>
                                    <p:cond delay="20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nodeType="withEffect">
                                  <p:stCondLst>
                                    <p:cond delay="20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89" grpId="0"/>
      <p:bldP spid="94" grpId="0" animBg="1"/>
      <p:bldP spid="10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98A1C-C1D5-422C-9827-6F46ACEDB31C}"/>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B488AC91-ED0C-441A-BE74-480C0BFD3258}"/>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What does the nervous system use for signaling?</a:t>
            </a:r>
          </a:p>
        </p:txBody>
      </p:sp>
      <p:sp>
        <p:nvSpPr>
          <p:cNvPr id="5" name="Rectangle 4">
            <a:extLst>
              <a:ext uri="{FF2B5EF4-FFF2-40B4-BE49-F238E27FC236}">
                <a16:creationId xmlns:a16="http://schemas.microsoft.com/office/drawing/2014/main" id="{E21BE836-4950-4DB9-B811-BF21A4B908F7}"/>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A09F165B-8A3F-4872-B074-1D0A93702FB6}"/>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298492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AutoShape 2" descr="https://upload.wikimedia.org/wikipedia/en/thumb/8/8d/Inward-rectification.png/400px-Inward-rectification.png"/>
          <p:cNvSpPr>
            <a:spLocks noChangeAspect="1" noChangeArrowheads="1"/>
          </p:cNvSpPr>
          <p:nvPr/>
        </p:nvSpPr>
        <p:spPr bwMode="auto">
          <a:xfrm>
            <a:off x="63500" y="-136525"/>
            <a:ext cx="3810000" cy="2009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63" y="969818"/>
            <a:ext cx="4728163" cy="2494107"/>
          </a:xfrm>
          <a:prstGeom prst="rect">
            <a:avLst/>
          </a:prstGeom>
        </p:spPr>
      </p:pic>
      <p:pic>
        <p:nvPicPr>
          <p:cNvPr id="11268" name="Picture 4" descr="http://rfumsphysiology.pbworks.com/f/fig%205-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830" y="995474"/>
            <a:ext cx="2615334" cy="25406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8873" y="3851564"/>
            <a:ext cx="7592291" cy="1477328"/>
          </a:xfrm>
          <a:prstGeom prst="rect">
            <a:avLst/>
          </a:prstGeom>
          <a:noFill/>
        </p:spPr>
        <p:txBody>
          <a:bodyPr wrap="square" rtlCol="0">
            <a:spAutoFit/>
          </a:bodyPr>
          <a:lstStyle/>
          <a:p>
            <a:r>
              <a:rPr lang="en-US" dirty="0"/>
              <a:t>There is little to no current when the cell is at very positive membrane potentials.  At potentials positive to -90 mV, the K+ ion will flow out of the cell.  At potentials negative to -90 mV (the reversal or equilibrium potential), K+ will flow into the cell.  The current is much larger when potassium is flowing into the cell, thus this is an inwardly rectifying channel.</a:t>
            </a:r>
          </a:p>
        </p:txBody>
      </p:sp>
    </p:spTree>
    <p:extLst>
      <p:ext uri="{BB962C8B-B14F-4D97-AF65-F5344CB8AC3E}">
        <p14:creationId xmlns:p14="http://schemas.microsoft.com/office/powerpoint/2010/main" val="155586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9557" y="457200"/>
            <a:ext cx="7858897" cy="584775"/>
          </a:xfrm>
          <a:prstGeom prst="rect">
            <a:avLst/>
          </a:prstGeom>
          <a:noFill/>
        </p:spPr>
        <p:txBody>
          <a:bodyPr wrap="square" rtlCol="0">
            <a:spAutoFit/>
          </a:bodyPr>
          <a:lstStyle/>
          <a:p>
            <a:pPr algn="ctr"/>
            <a:r>
              <a:rPr lang="en-US" sz="3200" dirty="0"/>
              <a:t>Part 2:  Membrane Potential</a:t>
            </a:r>
          </a:p>
        </p:txBody>
      </p:sp>
      <p:sp>
        <p:nvSpPr>
          <p:cNvPr id="4" name="TextBox 3"/>
          <p:cNvSpPr txBox="1"/>
          <p:nvPr/>
        </p:nvSpPr>
        <p:spPr>
          <a:xfrm>
            <a:off x="457198" y="1359243"/>
            <a:ext cx="8353170" cy="1077218"/>
          </a:xfrm>
          <a:prstGeom prst="rect">
            <a:avLst/>
          </a:prstGeom>
          <a:noFill/>
        </p:spPr>
        <p:txBody>
          <a:bodyPr wrap="square" rtlCol="0">
            <a:spAutoFit/>
          </a:bodyPr>
          <a:lstStyle/>
          <a:p>
            <a:pPr>
              <a:spcAft>
                <a:spcPts val="1200"/>
              </a:spcAft>
            </a:pPr>
            <a:r>
              <a:rPr lang="en-US" dirty="0"/>
              <a:t>Resting vs gated ion channels:  Resting channels maintain the membrane potential at rest,</a:t>
            </a:r>
          </a:p>
          <a:p>
            <a:pPr>
              <a:spcAft>
                <a:spcPts val="1200"/>
              </a:spcAft>
            </a:pPr>
            <a:r>
              <a:rPr lang="en-US" dirty="0"/>
              <a:t>Most voltage-gated channels are not open at rest – but require depolarization to open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62" y="2569474"/>
            <a:ext cx="3303011" cy="3759348"/>
          </a:xfrm>
          <a:prstGeom prst="rect">
            <a:avLst/>
          </a:prstGeom>
        </p:spPr>
      </p:pic>
      <p:sp>
        <p:nvSpPr>
          <p:cNvPr id="6" name="TextBox 5"/>
          <p:cNvSpPr txBox="1"/>
          <p:nvPr/>
        </p:nvSpPr>
        <p:spPr>
          <a:xfrm>
            <a:off x="3797642" y="2829697"/>
            <a:ext cx="670376" cy="369332"/>
          </a:xfrm>
          <a:prstGeom prst="rect">
            <a:avLst/>
          </a:prstGeom>
          <a:noFill/>
        </p:spPr>
        <p:txBody>
          <a:bodyPr wrap="none" rtlCol="0">
            <a:spAutoFit/>
          </a:bodyPr>
          <a:lstStyle/>
          <a:p>
            <a:r>
              <a:rPr lang="en-US" dirty="0">
                <a:solidFill>
                  <a:srgbClr val="0000CC"/>
                </a:solidFill>
              </a:rPr>
              <a:t>0 mV</a:t>
            </a:r>
          </a:p>
        </p:txBody>
      </p:sp>
      <p:sp>
        <p:nvSpPr>
          <p:cNvPr id="7" name="TextBox 6"/>
          <p:cNvSpPr txBox="1"/>
          <p:nvPr/>
        </p:nvSpPr>
        <p:spPr>
          <a:xfrm>
            <a:off x="3797642" y="4007709"/>
            <a:ext cx="857927" cy="369332"/>
          </a:xfrm>
          <a:prstGeom prst="rect">
            <a:avLst/>
          </a:prstGeom>
          <a:noFill/>
        </p:spPr>
        <p:txBody>
          <a:bodyPr wrap="none" rtlCol="0">
            <a:spAutoFit/>
          </a:bodyPr>
          <a:lstStyle/>
          <a:p>
            <a:r>
              <a:rPr lang="en-US" dirty="0">
                <a:solidFill>
                  <a:srgbClr val="0000CC"/>
                </a:solidFill>
              </a:rPr>
              <a:t>-70 mV</a:t>
            </a:r>
          </a:p>
        </p:txBody>
      </p:sp>
      <p:sp>
        <p:nvSpPr>
          <p:cNvPr id="8" name="TextBox 7"/>
          <p:cNvSpPr txBox="1"/>
          <p:nvPr/>
        </p:nvSpPr>
        <p:spPr>
          <a:xfrm>
            <a:off x="4942703" y="2829697"/>
            <a:ext cx="3089189" cy="1477328"/>
          </a:xfrm>
          <a:prstGeom prst="rect">
            <a:avLst/>
          </a:prstGeom>
          <a:noFill/>
        </p:spPr>
        <p:txBody>
          <a:bodyPr wrap="square" rtlCol="0">
            <a:spAutoFit/>
          </a:bodyPr>
          <a:lstStyle/>
          <a:p>
            <a:r>
              <a:rPr lang="en-US" dirty="0">
                <a:solidFill>
                  <a:srgbClr val="0000CC"/>
                </a:solidFill>
              </a:rPr>
              <a:t>Separation of charge creates potential difference known as the membrane potential:</a:t>
            </a:r>
          </a:p>
          <a:p>
            <a:endParaRPr lang="en-US" dirty="0">
              <a:solidFill>
                <a:srgbClr val="0000CC"/>
              </a:solidFill>
            </a:endParaRPr>
          </a:p>
          <a:p>
            <a:r>
              <a:rPr lang="en-US" dirty="0">
                <a:solidFill>
                  <a:srgbClr val="0000CC"/>
                </a:solidFill>
              </a:rPr>
              <a:t>Vm = Vin - </a:t>
            </a:r>
            <a:r>
              <a:rPr lang="en-US" dirty="0" err="1">
                <a:solidFill>
                  <a:srgbClr val="0000CC"/>
                </a:solidFill>
              </a:rPr>
              <a:t>Vout</a:t>
            </a:r>
            <a:endParaRPr lang="en-US" dirty="0">
              <a:solidFill>
                <a:srgbClr val="0000CC"/>
              </a:solidFill>
            </a:endParaRPr>
          </a:p>
        </p:txBody>
      </p:sp>
      <p:sp>
        <p:nvSpPr>
          <p:cNvPr id="9" name="TextBox 8"/>
          <p:cNvSpPr txBox="1"/>
          <p:nvPr/>
        </p:nvSpPr>
        <p:spPr>
          <a:xfrm>
            <a:off x="4732637" y="4609071"/>
            <a:ext cx="3521676" cy="646331"/>
          </a:xfrm>
          <a:prstGeom prst="rect">
            <a:avLst/>
          </a:prstGeom>
          <a:noFill/>
        </p:spPr>
        <p:txBody>
          <a:bodyPr wrap="square" rtlCol="0">
            <a:spAutoFit/>
          </a:bodyPr>
          <a:lstStyle/>
          <a:p>
            <a:r>
              <a:rPr lang="en-US" dirty="0"/>
              <a:t>At rest, it is the resting membrane potential </a:t>
            </a:r>
            <a:r>
              <a:rPr lang="en-US" dirty="0" err="1"/>
              <a:t>Vr</a:t>
            </a:r>
            <a:r>
              <a:rPr lang="en-US" dirty="0"/>
              <a:t>.</a:t>
            </a:r>
          </a:p>
        </p:txBody>
      </p:sp>
      <p:sp>
        <p:nvSpPr>
          <p:cNvPr id="10" name="TextBox 9"/>
          <p:cNvSpPr txBox="1"/>
          <p:nvPr/>
        </p:nvSpPr>
        <p:spPr>
          <a:xfrm>
            <a:off x="4114800" y="5325763"/>
            <a:ext cx="4460789" cy="1200329"/>
          </a:xfrm>
          <a:prstGeom prst="rect">
            <a:avLst/>
          </a:prstGeom>
          <a:noFill/>
        </p:spPr>
        <p:txBody>
          <a:bodyPr wrap="square" rtlCol="0">
            <a:spAutoFit/>
          </a:bodyPr>
          <a:lstStyle/>
          <a:p>
            <a:r>
              <a:rPr lang="en-US" dirty="0"/>
              <a:t>When there is a flow of charge or a current, the direction of the current is defined as the direction of net movement of </a:t>
            </a:r>
            <a:r>
              <a:rPr lang="en-US" u="sng" dirty="0"/>
              <a:t>positive</a:t>
            </a:r>
            <a:r>
              <a:rPr lang="en-US" dirty="0"/>
              <a:t> charge (by convention).</a:t>
            </a:r>
          </a:p>
        </p:txBody>
      </p:sp>
    </p:spTree>
    <p:extLst>
      <p:ext uri="{BB962C8B-B14F-4D97-AF65-F5344CB8AC3E}">
        <p14:creationId xmlns:p14="http://schemas.microsoft.com/office/powerpoint/2010/main" val="400299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387178" y="387179"/>
          <a:ext cx="5029200" cy="3606800"/>
        </p:xfrm>
        <a:graphic>
          <a:graphicData uri="http://schemas.openxmlformats.org/presentationml/2006/ole">
            <mc:AlternateContent xmlns:mc="http://schemas.openxmlformats.org/markup-compatibility/2006">
              <mc:Choice xmlns:v="urn:schemas-microsoft-com:vml" Requires="v">
                <p:oleObj spid="_x0000_s2125" name="Picture" r:id="rId4" imgW="3611773" imgH="2590049" progId="Word.Picture.8">
                  <p:embed/>
                </p:oleObj>
              </mc:Choice>
              <mc:Fallback>
                <p:oleObj name="Picture" r:id="rId4" imgW="3611773" imgH="2590049"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78" y="387179"/>
                        <a:ext cx="5029200" cy="360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684107" y="1223318"/>
            <a:ext cx="2965623" cy="1477328"/>
          </a:xfrm>
          <a:prstGeom prst="rect">
            <a:avLst/>
          </a:prstGeom>
          <a:noFill/>
        </p:spPr>
        <p:txBody>
          <a:bodyPr wrap="square" rtlCol="0">
            <a:spAutoFit/>
          </a:bodyPr>
          <a:lstStyle/>
          <a:p>
            <a:r>
              <a:rPr lang="en-US" dirty="0"/>
              <a:t>Electrotonic potentials – passive changes in membrane potential that do not lead  to opening of gated ion channels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043" y="4040659"/>
            <a:ext cx="4848050" cy="2495644"/>
          </a:xfrm>
          <a:prstGeom prst="rect">
            <a:avLst/>
          </a:prstGeom>
        </p:spPr>
      </p:pic>
      <p:sp>
        <p:nvSpPr>
          <p:cNvPr id="5" name="TextBox 4"/>
          <p:cNvSpPr txBox="1"/>
          <p:nvPr/>
        </p:nvSpPr>
        <p:spPr>
          <a:xfrm>
            <a:off x="5968314" y="5758249"/>
            <a:ext cx="2483708" cy="369332"/>
          </a:xfrm>
          <a:prstGeom prst="rect">
            <a:avLst/>
          </a:prstGeom>
          <a:noFill/>
        </p:spPr>
        <p:txBody>
          <a:bodyPr wrap="square" rtlCol="0">
            <a:spAutoFit/>
          </a:bodyPr>
          <a:lstStyle/>
          <a:p>
            <a:r>
              <a:rPr lang="en-US" dirty="0">
                <a:solidFill>
                  <a:srgbClr val="540054"/>
                </a:solidFill>
              </a:rPr>
              <a:t>Current being injected</a:t>
            </a:r>
          </a:p>
        </p:txBody>
      </p:sp>
      <p:sp>
        <p:nvSpPr>
          <p:cNvPr id="6" name="TextBox 5"/>
          <p:cNvSpPr txBox="1"/>
          <p:nvPr/>
        </p:nvSpPr>
        <p:spPr>
          <a:xfrm>
            <a:off x="5614087" y="4341341"/>
            <a:ext cx="3060356" cy="1200329"/>
          </a:xfrm>
          <a:prstGeom prst="rect">
            <a:avLst/>
          </a:prstGeom>
          <a:noFill/>
        </p:spPr>
        <p:txBody>
          <a:bodyPr wrap="square" rtlCol="0">
            <a:spAutoFit/>
          </a:bodyPr>
          <a:lstStyle/>
          <a:p>
            <a:r>
              <a:rPr lang="en-US" dirty="0">
                <a:solidFill>
                  <a:srgbClr val="990033"/>
                </a:solidFill>
              </a:rPr>
              <a:t>Measured change in membrane potential (pulses create a change in the potential difference)</a:t>
            </a:r>
          </a:p>
        </p:txBody>
      </p:sp>
      <p:sp>
        <p:nvSpPr>
          <p:cNvPr id="7" name="TextBox 6"/>
          <p:cNvSpPr txBox="1"/>
          <p:nvPr/>
        </p:nvSpPr>
        <p:spPr>
          <a:xfrm>
            <a:off x="4596715" y="3694670"/>
            <a:ext cx="1083951" cy="230832"/>
          </a:xfrm>
          <a:prstGeom prst="rect">
            <a:avLst/>
          </a:prstGeom>
          <a:noFill/>
        </p:spPr>
        <p:txBody>
          <a:bodyPr wrap="none" rtlCol="0">
            <a:spAutoFit/>
          </a:bodyPr>
          <a:lstStyle/>
          <a:p>
            <a:r>
              <a:rPr lang="en-US" sz="900" i="1" dirty="0">
                <a:solidFill>
                  <a:schemeClr val="bg1">
                    <a:lumMod val="50000"/>
                  </a:schemeClr>
                </a:solidFill>
              </a:rPr>
              <a:t>Logethetis diagram</a:t>
            </a:r>
          </a:p>
        </p:txBody>
      </p:sp>
    </p:spTree>
    <p:extLst>
      <p:ext uri="{BB962C8B-B14F-4D97-AF65-F5344CB8AC3E}">
        <p14:creationId xmlns:p14="http://schemas.microsoft.com/office/powerpoint/2010/main" val="1145579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7C706-032E-4555-853A-8D520B6A5BB9}"/>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6D3652AC-76BB-417D-B791-4C02A9A14221}"/>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When a channel behaves as a simple resistor, what is the name of the equation that governs the resulting current through that channel?</a:t>
            </a:r>
          </a:p>
        </p:txBody>
      </p:sp>
      <p:sp>
        <p:nvSpPr>
          <p:cNvPr id="5" name="Rectangle 4">
            <a:extLst>
              <a:ext uri="{FF2B5EF4-FFF2-40B4-BE49-F238E27FC236}">
                <a16:creationId xmlns:a16="http://schemas.microsoft.com/office/drawing/2014/main" id="{C88089AA-55BF-42CE-84A2-B2B74C1233E0}"/>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6DB8BBD0-E181-4D13-88E7-F7D586F419D9}"/>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60630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527B2-3FAC-498F-BBA0-8C9659DF84F5}"/>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ABF5D0C4-9654-460E-986A-48807F8E96FA}"/>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What is the equation for Ohm's law?</a:t>
            </a:r>
          </a:p>
        </p:txBody>
      </p:sp>
      <p:sp>
        <p:nvSpPr>
          <p:cNvPr id="5" name="Rectangle 4">
            <a:extLst>
              <a:ext uri="{FF2B5EF4-FFF2-40B4-BE49-F238E27FC236}">
                <a16:creationId xmlns:a16="http://schemas.microsoft.com/office/drawing/2014/main" id="{3762DC40-2E72-4DC6-94F4-6A6C0B2CFC66}"/>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D5AA00D8-9C6A-446F-B9D4-E393C8212152}"/>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3511522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596635" y="951476"/>
            <a:ext cx="4901184" cy="5140410"/>
            <a:chOff x="3633706" y="729050"/>
            <a:chExt cx="4901184" cy="5140410"/>
          </a:xfrm>
        </p:grpSpPr>
        <p:sp>
          <p:nvSpPr>
            <p:cNvPr id="18" name="Oval 17"/>
            <p:cNvSpPr/>
            <p:nvPr/>
          </p:nvSpPr>
          <p:spPr>
            <a:xfrm>
              <a:off x="3805877" y="1050328"/>
              <a:ext cx="4572000" cy="4670855"/>
            </a:xfrm>
            <a:prstGeom prst="ellipse">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633706" y="729050"/>
              <a:ext cx="4901184" cy="5140410"/>
            </a:xfrm>
            <a:prstGeom prst="rect">
              <a:avLst/>
            </a:prstGeom>
          </p:spPr>
        </p:pic>
      </p:grpSp>
      <p:sp>
        <p:nvSpPr>
          <p:cNvPr id="2" name="Rectangle 2"/>
          <p:cNvSpPr txBox="1">
            <a:spLocks noChangeArrowheads="1"/>
          </p:cNvSpPr>
          <p:nvPr/>
        </p:nvSpPr>
        <p:spPr>
          <a:xfrm>
            <a:off x="685800" y="304800"/>
            <a:ext cx="7772400" cy="57253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t>Distribution of Major Ions at Rest</a:t>
            </a:r>
          </a:p>
        </p:txBody>
      </p:sp>
      <p:sp>
        <p:nvSpPr>
          <p:cNvPr id="4" name="Text Box 4"/>
          <p:cNvSpPr txBox="1">
            <a:spLocks noChangeArrowheads="1"/>
          </p:cNvSpPr>
          <p:nvPr/>
        </p:nvSpPr>
        <p:spPr bwMode="auto">
          <a:xfrm>
            <a:off x="472684" y="2197448"/>
            <a:ext cx="3231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dirty="0">
                <a:solidFill>
                  <a:srgbClr val="0000CC"/>
                </a:solidFill>
                <a:latin typeface="Helvetica" panose="020B0604020202020204" pitchFamily="34" charset="0"/>
              </a:rPr>
              <a:t>Na</a:t>
            </a:r>
            <a:r>
              <a:rPr lang="en-US" altLang="en-US" sz="3600" baseline="30000" dirty="0">
                <a:solidFill>
                  <a:srgbClr val="0000CC"/>
                </a:solidFill>
                <a:latin typeface="Helvetica" panose="020B0604020202020204" pitchFamily="34" charset="0"/>
              </a:rPr>
              <a:t>+ </a:t>
            </a:r>
            <a:r>
              <a:rPr lang="en-US" altLang="en-US" sz="3600" dirty="0">
                <a:solidFill>
                  <a:srgbClr val="0000CC"/>
                </a:solidFill>
                <a:latin typeface="Helvetica" panose="020B0604020202020204" pitchFamily="34" charset="0"/>
              </a:rPr>
              <a:t>= 440 mM </a:t>
            </a:r>
          </a:p>
        </p:txBody>
      </p:sp>
      <p:sp>
        <p:nvSpPr>
          <p:cNvPr id="5" name="Text Box 5"/>
          <p:cNvSpPr txBox="1">
            <a:spLocks noChangeArrowheads="1"/>
          </p:cNvSpPr>
          <p:nvPr/>
        </p:nvSpPr>
        <p:spPr bwMode="auto">
          <a:xfrm>
            <a:off x="879084" y="4527898"/>
            <a:ext cx="2154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solidFill>
                  <a:srgbClr val="993300"/>
                </a:solidFill>
                <a:latin typeface="Helvetica" panose="020B0604020202020204" pitchFamily="34" charset="0"/>
              </a:rPr>
              <a:t>A</a:t>
            </a:r>
            <a:r>
              <a:rPr lang="en-US" altLang="en-US" sz="1800" baseline="30000" dirty="0">
                <a:solidFill>
                  <a:srgbClr val="993300"/>
                </a:solidFill>
                <a:latin typeface="Helvetica" panose="020B0604020202020204" pitchFamily="34" charset="0"/>
              </a:rPr>
              <a:t>-</a:t>
            </a:r>
            <a:r>
              <a:rPr lang="en-US" altLang="en-US" sz="3600" baseline="30000" dirty="0">
                <a:solidFill>
                  <a:srgbClr val="993300"/>
                </a:solidFill>
                <a:latin typeface="Helvetica" panose="020B0604020202020204" pitchFamily="34" charset="0"/>
              </a:rPr>
              <a:t> </a:t>
            </a:r>
            <a:r>
              <a:rPr lang="en-US" altLang="en-US" sz="3600" dirty="0">
                <a:solidFill>
                  <a:srgbClr val="993300"/>
                </a:solidFill>
                <a:latin typeface="Helvetica" panose="020B0604020202020204" pitchFamily="34" charset="0"/>
              </a:rPr>
              <a:t>= 0 mM </a:t>
            </a:r>
          </a:p>
        </p:txBody>
      </p:sp>
      <p:sp>
        <p:nvSpPr>
          <p:cNvPr id="6" name="Text Box 6"/>
          <p:cNvSpPr txBox="1">
            <a:spLocks noChangeArrowheads="1"/>
          </p:cNvSpPr>
          <p:nvPr/>
        </p:nvSpPr>
        <p:spPr bwMode="auto">
          <a:xfrm>
            <a:off x="947346" y="2883248"/>
            <a:ext cx="2531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solidFill>
                  <a:srgbClr val="D60093"/>
                </a:solidFill>
                <a:latin typeface="Helvetica" panose="020B0604020202020204" pitchFamily="34" charset="0"/>
              </a:rPr>
              <a:t>K</a:t>
            </a:r>
            <a:r>
              <a:rPr lang="en-US" altLang="en-US" sz="2400" baseline="30000" dirty="0">
                <a:solidFill>
                  <a:srgbClr val="D60093"/>
                </a:solidFill>
                <a:latin typeface="Helvetica" panose="020B0604020202020204" pitchFamily="34" charset="0"/>
              </a:rPr>
              <a:t>+</a:t>
            </a:r>
            <a:r>
              <a:rPr lang="en-US" altLang="en-US" sz="3600" baseline="30000" dirty="0">
                <a:solidFill>
                  <a:srgbClr val="D60093"/>
                </a:solidFill>
                <a:latin typeface="Helvetica" panose="020B0604020202020204" pitchFamily="34" charset="0"/>
              </a:rPr>
              <a:t> </a:t>
            </a:r>
            <a:r>
              <a:rPr lang="en-US" altLang="en-US" sz="3600" dirty="0">
                <a:solidFill>
                  <a:srgbClr val="D60093"/>
                </a:solidFill>
                <a:latin typeface="Helvetica" panose="020B0604020202020204" pitchFamily="34" charset="0"/>
              </a:rPr>
              <a:t>= 20 mM </a:t>
            </a:r>
          </a:p>
        </p:txBody>
      </p:sp>
      <p:sp>
        <p:nvSpPr>
          <p:cNvPr id="7" name="Text Box 7"/>
          <p:cNvSpPr txBox="1">
            <a:spLocks noChangeArrowheads="1"/>
          </p:cNvSpPr>
          <p:nvPr/>
        </p:nvSpPr>
        <p:spPr bwMode="auto">
          <a:xfrm>
            <a:off x="744146" y="3689698"/>
            <a:ext cx="3001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dirty="0">
                <a:solidFill>
                  <a:srgbClr val="006600"/>
                </a:solidFill>
                <a:latin typeface="Helvetica" panose="020B0604020202020204" pitchFamily="34" charset="0"/>
              </a:rPr>
              <a:t>Cl</a:t>
            </a:r>
            <a:r>
              <a:rPr lang="en-US" altLang="en-US" sz="3600" baseline="30000" dirty="0">
                <a:solidFill>
                  <a:srgbClr val="006600"/>
                </a:solidFill>
                <a:latin typeface="Helvetica" panose="020B0604020202020204" pitchFamily="34" charset="0"/>
              </a:rPr>
              <a:t>- </a:t>
            </a:r>
            <a:r>
              <a:rPr lang="en-US" altLang="en-US" sz="3600" dirty="0">
                <a:solidFill>
                  <a:srgbClr val="006600"/>
                </a:solidFill>
                <a:latin typeface="Helvetica" panose="020B0604020202020204" pitchFamily="34" charset="0"/>
              </a:rPr>
              <a:t>= 560 mM </a:t>
            </a:r>
          </a:p>
        </p:txBody>
      </p:sp>
      <p:sp>
        <p:nvSpPr>
          <p:cNvPr id="8" name="Text Box 8"/>
          <p:cNvSpPr txBox="1">
            <a:spLocks noChangeArrowheads="1"/>
          </p:cNvSpPr>
          <p:nvPr/>
        </p:nvSpPr>
        <p:spPr bwMode="auto">
          <a:xfrm>
            <a:off x="4470009" y="2165698"/>
            <a:ext cx="2720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solidFill>
                  <a:srgbClr val="0000CC"/>
                </a:solidFill>
                <a:latin typeface="Helvetica" panose="020B0604020202020204" pitchFamily="34" charset="0"/>
              </a:rPr>
              <a:t>Na</a:t>
            </a:r>
            <a:r>
              <a:rPr lang="en-US" altLang="en-US" sz="2400" baseline="30000" dirty="0">
                <a:solidFill>
                  <a:srgbClr val="0000CC"/>
                </a:solidFill>
                <a:latin typeface="Helvetica" panose="020B0604020202020204" pitchFamily="34" charset="0"/>
              </a:rPr>
              <a:t>+</a:t>
            </a:r>
            <a:r>
              <a:rPr lang="en-US" altLang="en-US" sz="3600" baseline="30000" dirty="0">
                <a:solidFill>
                  <a:srgbClr val="0000CC"/>
                </a:solidFill>
                <a:latin typeface="Helvetica" panose="020B0604020202020204" pitchFamily="34" charset="0"/>
              </a:rPr>
              <a:t> </a:t>
            </a:r>
            <a:r>
              <a:rPr lang="en-US" altLang="en-US" sz="3600" dirty="0">
                <a:solidFill>
                  <a:srgbClr val="0000CC"/>
                </a:solidFill>
                <a:latin typeface="Helvetica" panose="020B0604020202020204" pitchFamily="34" charset="0"/>
              </a:rPr>
              <a:t>= 50 mM </a:t>
            </a:r>
          </a:p>
        </p:txBody>
      </p:sp>
      <p:sp>
        <p:nvSpPr>
          <p:cNvPr id="10" name="Text Box 10"/>
          <p:cNvSpPr txBox="1">
            <a:spLocks noChangeArrowheads="1"/>
          </p:cNvSpPr>
          <p:nvPr/>
        </p:nvSpPr>
        <p:spPr bwMode="auto">
          <a:xfrm>
            <a:off x="4512871" y="2851498"/>
            <a:ext cx="29498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dirty="0">
                <a:solidFill>
                  <a:srgbClr val="D60093"/>
                </a:solidFill>
                <a:latin typeface="Helvetica" panose="020B0604020202020204" pitchFamily="34" charset="0"/>
              </a:rPr>
              <a:t>K</a:t>
            </a:r>
            <a:r>
              <a:rPr lang="en-US" altLang="en-US" sz="3600" baseline="30000" dirty="0">
                <a:solidFill>
                  <a:srgbClr val="D60093"/>
                </a:solidFill>
                <a:latin typeface="Helvetica" panose="020B0604020202020204" pitchFamily="34" charset="0"/>
              </a:rPr>
              <a:t>+ </a:t>
            </a:r>
            <a:r>
              <a:rPr lang="en-US" altLang="en-US" sz="3600" dirty="0">
                <a:solidFill>
                  <a:srgbClr val="D60093"/>
                </a:solidFill>
                <a:latin typeface="Helvetica" panose="020B0604020202020204" pitchFamily="34" charset="0"/>
              </a:rPr>
              <a:t>= 400 mM </a:t>
            </a:r>
          </a:p>
        </p:txBody>
      </p:sp>
      <p:sp>
        <p:nvSpPr>
          <p:cNvPr id="11" name="Text Box 11"/>
          <p:cNvSpPr txBox="1">
            <a:spLocks noChangeArrowheads="1"/>
          </p:cNvSpPr>
          <p:nvPr/>
        </p:nvSpPr>
        <p:spPr bwMode="auto">
          <a:xfrm>
            <a:off x="4693846" y="3645248"/>
            <a:ext cx="2566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solidFill>
                  <a:srgbClr val="006600"/>
                </a:solidFill>
                <a:latin typeface="Helvetica" panose="020B0604020202020204" pitchFamily="34" charset="0"/>
              </a:rPr>
              <a:t>Cl</a:t>
            </a:r>
            <a:r>
              <a:rPr lang="en-US" altLang="en-US" sz="2400" baseline="30000" dirty="0">
                <a:solidFill>
                  <a:srgbClr val="006600"/>
                </a:solidFill>
                <a:latin typeface="Helvetica" panose="020B0604020202020204" pitchFamily="34" charset="0"/>
              </a:rPr>
              <a:t>-</a:t>
            </a:r>
            <a:r>
              <a:rPr lang="en-US" altLang="en-US" sz="3600" baseline="30000" dirty="0">
                <a:solidFill>
                  <a:srgbClr val="006600"/>
                </a:solidFill>
                <a:latin typeface="Helvetica" panose="020B0604020202020204" pitchFamily="34" charset="0"/>
              </a:rPr>
              <a:t> </a:t>
            </a:r>
            <a:r>
              <a:rPr lang="en-US" altLang="en-US" sz="3600" dirty="0">
                <a:solidFill>
                  <a:srgbClr val="006600"/>
                </a:solidFill>
                <a:latin typeface="Helvetica" panose="020B0604020202020204" pitchFamily="34" charset="0"/>
              </a:rPr>
              <a:t>= 52 mM </a:t>
            </a:r>
          </a:p>
        </p:txBody>
      </p:sp>
      <p:sp>
        <p:nvSpPr>
          <p:cNvPr id="12" name="TextBox 11"/>
          <p:cNvSpPr txBox="1"/>
          <p:nvPr/>
        </p:nvSpPr>
        <p:spPr>
          <a:xfrm>
            <a:off x="1495162" y="1309825"/>
            <a:ext cx="5387546" cy="369332"/>
          </a:xfrm>
          <a:prstGeom prst="rect">
            <a:avLst/>
          </a:prstGeom>
          <a:noFill/>
        </p:spPr>
        <p:txBody>
          <a:bodyPr wrap="square" rtlCol="0">
            <a:spAutoFit/>
          </a:bodyPr>
          <a:lstStyle/>
          <a:p>
            <a:r>
              <a:rPr lang="en-US" dirty="0"/>
              <a:t>Squid giant axon</a:t>
            </a:r>
          </a:p>
        </p:txBody>
      </p:sp>
      <p:sp>
        <p:nvSpPr>
          <p:cNvPr id="14" name="Text Box 5"/>
          <p:cNvSpPr txBox="1">
            <a:spLocks noChangeArrowheads="1"/>
          </p:cNvSpPr>
          <p:nvPr/>
        </p:nvSpPr>
        <p:spPr bwMode="auto">
          <a:xfrm>
            <a:off x="4565517" y="4445519"/>
            <a:ext cx="28729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dirty="0">
                <a:solidFill>
                  <a:srgbClr val="993300"/>
                </a:solidFill>
                <a:latin typeface="Helvetica" panose="020B0604020202020204" pitchFamily="34" charset="0"/>
              </a:rPr>
              <a:t>A</a:t>
            </a:r>
            <a:r>
              <a:rPr lang="en-US" altLang="en-US" sz="3600" baseline="30000" dirty="0">
                <a:solidFill>
                  <a:srgbClr val="993300"/>
                </a:solidFill>
                <a:latin typeface="Helvetica" panose="020B0604020202020204" pitchFamily="34" charset="0"/>
              </a:rPr>
              <a:t>- </a:t>
            </a:r>
            <a:r>
              <a:rPr lang="en-US" altLang="en-US" sz="3600" dirty="0">
                <a:solidFill>
                  <a:srgbClr val="993300"/>
                </a:solidFill>
                <a:latin typeface="Helvetica" panose="020B0604020202020204" pitchFamily="34" charset="0"/>
              </a:rPr>
              <a:t>= 385 mM </a:t>
            </a:r>
          </a:p>
        </p:txBody>
      </p:sp>
      <p:sp>
        <p:nvSpPr>
          <p:cNvPr id="15" name="TextBox 14"/>
          <p:cNvSpPr txBox="1"/>
          <p:nvPr/>
        </p:nvSpPr>
        <p:spPr>
          <a:xfrm>
            <a:off x="531336" y="5029204"/>
            <a:ext cx="1588897" cy="369332"/>
          </a:xfrm>
          <a:prstGeom prst="rect">
            <a:avLst/>
          </a:prstGeom>
          <a:noFill/>
        </p:spPr>
        <p:txBody>
          <a:bodyPr wrap="none" rtlCol="0">
            <a:spAutoFit/>
          </a:bodyPr>
          <a:lstStyle/>
          <a:p>
            <a:r>
              <a:rPr lang="en-US" i="1" dirty="0">
                <a:solidFill>
                  <a:srgbClr val="993300"/>
                </a:solidFill>
              </a:rPr>
              <a:t>Organic anions</a:t>
            </a:r>
          </a:p>
        </p:txBody>
      </p:sp>
      <p:sp>
        <p:nvSpPr>
          <p:cNvPr id="16" name="TextBox 15"/>
          <p:cNvSpPr txBox="1"/>
          <p:nvPr/>
        </p:nvSpPr>
        <p:spPr>
          <a:xfrm>
            <a:off x="877325" y="6326666"/>
            <a:ext cx="6882714" cy="276999"/>
          </a:xfrm>
          <a:prstGeom prst="rect">
            <a:avLst/>
          </a:prstGeom>
          <a:noFill/>
        </p:spPr>
        <p:txBody>
          <a:bodyPr wrap="square" rtlCol="0">
            <a:spAutoFit/>
          </a:bodyPr>
          <a:lstStyle/>
          <a:p>
            <a:r>
              <a:rPr lang="en-US" sz="1200" i="1" dirty="0">
                <a:solidFill>
                  <a:schemeClr val="tx1">
                    <a:lumMod val="50000"/>
                    <a:lumOff val="50000"/>
                  </a:schemeClr>
                </a:solidFill>
              </a:rPr>
              <a:t>Values are different (mostly lower) for vertebrate neurons</a:t>
            </a:r>
          </a:p>
        </p:txBody>
      </p:sp>
    </p:spTree>
    <p:extLst>
      <p:ext uri="{BB962C8B-B14F-4D97-AF65-F5344CB8AC3E}">
        <p14:creationId xmlns:p14="http://schemas.microsoft.com/office/powerpoint/2010/main" val="1448464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573C7-798B-4F1B-819E-164DB6E48CBE}"/>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5D28FE10-D3BB-4AE5-959F-B0ED7081861E}"/>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What prevents the ions from simply flowing from inside of the cell to the outside?</a:t>
            </a:r>
          </a:p>
        </p:txBody>
      </p:sp>
      <p:sp>
        <p:nvSpPr>
          <p:cNvPr id="5" name="Rectangle 4">
            <a:extLst>
              <a:ext uri="{FF2B5EF4-FFF2-40B4-BE49-F238E27FC236}">
                <a16:creationId xmlns:a16="http://schemas.microsoft.com/office/drawing/2014/main" id="{976D8CE6-4278-4088-BAA3-6306246937B3}"/>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4DFA0EB5-C84C-4208-9B81-6F5E3BCD06B1}"/>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144688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004409" y="1309818"/>
            <a:ext cx="4901184" cy="5140410"/>
            <a:chOff x="4004409" y="1309818"/>
            <a:chExt cx="4901184" cy="5140410"/>
          </a:xfrm>
        </p:grpSpPr>
        <p:sp>
          <p:nvSpPr>
            <p:cNvPr id="13" name="Oval 12"/>
            <p:cNvSpPr/>
            <p:nvPr/>
          </p:nvSpPr>
          <p:spPr>
            <a:xfrm>
              <a:off x="4188943" y="1631095"/>
              <a:ext cx="4572000" cy="4670855"/>
            </a:xfrm>
            <a:prstGeom prst="ellipse">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04409" y="1309818"/>
              <a:ext cx="4901184" cy="5140410"/>
            </a:xfrm>
            <a:prstGeom prst="rect">
              <a:avLst/>
            </a:prstGeom>
          </p:spPr>
        </p:pic>
      </p:grpSp>
      <p:sp>
        <p:nvSpPr>
          <p:cNvPr id="2" name="Title 1"/>
          <p:cNvSpPr>
            <a:spLocks noGrp="1"/>
          </p:cNvSpPr>
          <p:nvPr>
            <p:ph type="title"/>
          </p:nvPr>
        </p:nvSpPr>
        <p:spPr/>
        <p:txBody>
          <a:bodyPr>
            <a:noAutofit/>
          </a:bodyPr>
          <a:lstStyle/>
          <a:p>
            <a:r>
              <a:rPr lang="en-US" sz="2400" dirty="0"/>
              <a:t>Open channels in glial cells are permeable to potassium only</a:t>
            </a:r>
          </a:p>
        </p:txBody>
      </p:sp>
      <p:sp>
        <p:nvSpPr>
          <p:cNvPr id="3" name="TextBox 2"/>
          <p:cNvSpPr txBox="1"/>
          <p:nvPr/>
        </p:nvSpPr>
        <p:spPr>
          <a:xfrm>
            <a:off x="877330" y="704335"/>
            <a:ext cx="7364627" cy="923330"/>
          </a:xfrm>
          <a:prstGeom prst="rect">
            <a:avLst/>
          </a:prstGeom>
          <a:noFill/>
        </p:spPr>
        <p:txBody>
          <a:bodyPr wrap="square" rtlCol="0">
            <a:spAutoFit/>
          </a:bodyPr>
          <a:lstStyle/>
          <a:p>
            <a:r>
              <a:rPr lang="en-US" dirty="0">
                <a:solidFill>
                  <a:srgbClr val="0000CC"/>
                </a:solidFill>
              </a:rPr>
              <a:t>The permeability of a cell membrane to a particular ion species is determined by the relative proportions of the various types of ion channels that are open.</a:t>
            </a:r>
          </a:p>
        </p:txBody>
      </p:sp>
      <p:sp>
        <p:nvSpPr>
          <p:cNvPr id="5" name="TextBox 4"/>
          <p:cNvSpPr txBox="1"/>
          <p:nvPr/>
        </p:nvSpPr>
        <p:spPr>
          <a:xfrm>
            <a:off x="3200406" y="2508421"/>
            <a:ext cx="1082348" cy="830997"/>
          </a:xfrm>
          <a:prstGeom prst="rect">
            <a:avLst/>
          </a:prstGeom>
          <a:noFill/>
        </p:spPr>
        <p:txBody>
          <a:bodyPr wrap="none" rtlCol="0">
            <a:spAutoFit/>
          </a:bodyPr>
          <a:lstStyle/>
          <a:p>
            <a:r>
              <a:rPr lang="en-US" sz="4800" dirty="0"/>
              <a:t>Na</a:t>
            </a:r>
            <a:r>
              <a:rPr lang="en-US" sz="4800" baseline="30000" dirty="0"/>
              <a:t>+</a:t>
            </a:r>
          </a:p>
        </p:txBody>
      </p:sp>
      <p:sp>
        <p:nvSpPr>
          <p:cNvPr id="6" name="TextBox 5"/>
          <p:cNvSpPr txBox="1"/>
          <p:nvPr/>
        </p:nvSpPr>
        <p:spPr>
          <a:xfrm>
            <a:off x="3163337" y="4226010"/>
            <a:ext cx="779381" cy="830997"/>
          </a:xfrm>
          <a:prstGeom prst="rect">
            <a:avLst/>
          </a:prstGeom>
          <a:noFill/>
        </p:spPr>
        <p:txBody>
          <a:bodyPr wrap="none" rtlCol="0">
            <a:spAutoFit/>
          </a:bodyPr>
          <a:lstStyle/>
          <a:p>
            <a:r>
              <a:rPr lang="en-US" sz="4800" dirty="0"/>
              <a:t>Cl</a:t>
            </a:r>
            <a:r>
              <a:rPr lang="en-US" sz="4800" baseline="30000" dirty="0"/>
              <a:t>-</a:t>
            </a:r>
          </a:p>
        </p:txBody>
      </p:sp>
      <p:sp>
        <p:nvSpPr>
          <p:cNvPr id="7" name="TextBox 6"/>
          <p:cNvSpPr txBox="1"/>
          <p:nvPr/>
        </p:nvSpPr>
        <p:spPr>
          <a:xfrm>
            <a:off x="3064481" y="3472247"/>
            <a:ext cx="381836" cy="369332"/>
          </a:xfrm>
          <a:prstGeom prst="rect">
            <a:avLst/>
          </a:prstGeom>
          <a:noFill/>
        </p:spPr>
        <p:txBody>
          <a:bodyPr wrap="none" rtlCol="0">
            <a:spAutoFit/>
          </a:bodyPr>
          <a:lstStyle/>
          <a:p>
            <a:r>
              <a:rPr lang="en-US" dirty="0">
                <a:solidFill>
                  <a:srgbClr val="D60093"/>
                </a:solidFill>
              </a:rPr>
              <a:t>K</a:t>
            </a:r>
            <a:r>
              <a:rPr lang="en-US" baseline="30000" dirty="0">
                <a:solidFill>
                  <a:srgbClr val="D60093"/>
                </a:solidFill>
              </a:rPr>
              <a:t>+</a:t>
            </a:r>
          </a:p>
        </p:txBody>
      </p:sp>
      <p:sp>
        <p:nvSpPr>
          <p:cNvPr id="8" name="TextBox 7"/>
          <p:cNvSpPr txBox="1"/>
          <p:nvPr/>
        </p:nvSpPr>
        <p:spPr>
          <a:xfrm>
            <a:off x="6145434" y="2833817"/>
            <a:ext cx="521297" cy="369332"/>
          </a:xfrm>
          <a:prstGeom prst="rect">
            <a:avLst/>
          </a:prstGeom>
          <a:noFill/>
        </p:spPr>
        <p:txBody>
          <a:bodyPr wrap="none" rtlCol="0">
            <a:spAutoFit/>
          </a:bodyPr>
          <a:lstStyle/>
          <a:p>
            <a:r>
              <a:rPr lang="en-US" dirty="0"/>
              <a:t>Na</a:t>
            </a:r>
            <a:r>
              <a:rPr lang="en-US" baseline="30000" dirty="0"/>
              <a:t>+</a:t>
            </a:r>
          </a:p>
        </p:txBody>
      </p:sp>
      <p:sp>
        <p:nvSpPr>
          <p:cNvPr id="9" name="TextBox 8"/>
          <p:cNvSpPr txBox="1"/>
          <p:nvPr/>
        </p:nvSpPr>
        <p:spPr>
          <a:xfrm>
            <a:off x="5984797" y="4094206"/>
            <a:ext cx="407484" cy="369332"/>
          </a:xfrm>
          <a:prstGeom prst="rect">
            <a:avLst/>
          </a:prstGeom>
          <a:noFill/>
        </p:spPr>
        <p:txBody>
          <a:bodyPr wrap="none" rtlCol="0">
            <a:spAutoFit/>
          </a:bodyPr>
          <a:lstStyle/>
          <a:p>
            <a:r>
              <a:rPr lang="en-US" dirty="0"/>
              <a:t>Cl</a:t>
            </a:r>
            <a:r>
              <a:rPr lang="en-US" baseline="30000" dirty="0"/>
              <a:t>-</a:t>
            </a:r>
          </a:p>
        </p:txBody>
      </p:sp>
      <p:sp>
        <p:nvSpPr>
          <p:cNvPr id="10" name="TextBox 9"/>
          <p:cNvSpPr txBox="1"/>
          <p:nvPr/>
        </p:nvSpPr>
        <p:spPr>
          <a:xfrm>
            <a:off x="5428742" y="3179805"/>
            <a:ext cx="710451" cy="830997"/>
          </a:xfrm>
          <a:prstGeom prst="rect">
            <a:avLst/>
          </a:prstGeom>
          <a:noFill/>
        </p:spPr>
        <p:txBody>
          <a:bodyPr wrap="none" rtlCol="0">
            <a:spAutoFit/>
          </a:bodyPr>
          <a:lstStyle/>
          <a:p>
            <a:r>
              <a:rPr lang="en-US" sz="4800" dirty="0">
                <a:solidFill>
                  <a:srgbClr val="D60093"/>
                </a:solidFill>
              </a:rPr>
              <a:t>K</a:t>
            </a:r>
            <a:r>
              <a:rPr lang="en-US" sz="4800" baseline="30000" dirty="0">
                <a:solidFill>
                  <a:srgbClr val="D60093"/>
                </a:solidFill>
              </a:rPr>
              <a:t>+</a:t>
            </a:r>
          </a:p>
        </p:txBody>
      </p:sp>
      <p:sp>
        <p:nvSpPr>
          <p:cNvPr id="15" name="TextBox 14"/>
          <p:cNvSpPr txBox="1"/>
          <p:nvPr/>
        </p:nvSpPr>
        <p:spPr>
          <a:xfrm>
            <a:off x="5634688" y="5362832"/>
            <a:ext cx="1513556" cy="584775"/>
          </a:xfrm>
          <a:prstGeom prst="rect">
            <a:avLst/>
          </a:prstGeom>
          <a:noFill/>
        </p:spPr>
        <p:txBody>
          <a:bodyPr wrap="none" rtlCol="0">
            <a:spAutoFit/>
          </a:bodyPr>
          <a:lstStyle/>
          <a:p>
            <a:r>
              <a:rPr lang="en-US" sz="3200" dirty="0">
                <a:solidFill>
                  <a:srgbClr val="0000CC"/>
                </a:solidFill>
                <a:latin typeface="Adobe Gothic Std B" panose="020B0800000000000000" pitchFamily="34" charset="-128"/>
                <a:ea typeface="Adobe Gothic Std B" panose="020B0800000000000000" pitchFamily="34" charset="-128"/>
                <a:cs typeface="Aharoni" panose="02010803020104030203" pitchFamily="2" charset="-79"/>
              </a:rPr>
              <a:t>-75 mV</a:t>
            </a:r>
          </a:p>
        </p:txBody>
      </p:sp>
      <p:grpSp>
        <p:nvGrpSpPr>
          <p:cNvPr id="21" name="Group 20"/>
          <p:cNvGrpSpPr/>
          <p:nvPr/>
        </p:nvGrpSpPr>
        <p:grpSpPr>
          <a:xfrm>
            <a:off x="3373401" y="3249829"/>
            <a:ext cx="2088457" cy="395414"/>
            <a:chOff x="2533135" y="3249829"/>
            <a:chExt cx="2088457" cy="395414"/>
          </a:xfrm>
        </p:grpSpPr>
        <p:cxnSp>
          <p:nvCxnSpPr>
            <p:cNvPr id="17" name="Straight Arrow Connector 16"/>
            <p:cNvCxnSpPr/>
            <p:nvPr/>
          </p:nvCxnSpPr>
          <p:spPr>
            <a:xfrm flipH="1">
              <a:off x="2545492" y="3645243"/>
              <a:ext cx="2075935" cy="0"/>
            </a:xfrm>
            <a:prstGeom prst="straightConnector1">
              <a:avLst/>
            </a:prstGeom>
            <a:ln w="38100">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33135" y="3249829"/>
              <a:ext cx="2088457" cy="338554"/>
            </a:xfrm>
            <a:prstGeom prst="rect">
              <a:avLst/>
            </a:prstGeom>
            <a:solidFill>
              <a:schemeClr val="bg1"/>
            </a:solidFill>
          </p:spPr>
          <p:txBody>
            <a:bodyPr wrap="none" rtlCol="0">
              <a:spAutoFit/>
            </a:bodyPr>
            <a:lstStyle/>
            <a:p>
              <a:r>
                <a:rPr lang="en-US" sz="1600" i="1" dirty="0">
                  <a:solidFill>
                    <a:srgbClr val="D60093"/>
                  </a:solidFill>
                </a:rPr>
                <a:t>concentration gradient</a:t>
              </a:r>
            </a:p>
          </p:txBody>
        </p:sp>
      </p:grpSp>
      <p:sp>
        <p:nvSpPr>
          <p:cNvPr id="22" name="TextBox 21"/>
          <p:cNvSpPr txBox="1"/>
          <p:nvPr/>
        </p:nvSpPr>
        <p:spPr>
          <a:xfrm>
            <a:off x="3002698" y="5980670"/>
            <a:ext cx="2267993" cy="369332"/>
          </a:xfrm>
          <a:prstGeom prst="rect">
            <a:avLst/>
          </a:prstGeom>
          <a:noFill/>
        </p:spPr>
        <p:txBody>
          <a:bodyPr wrap="none" rtlCol="0">
            <a:spAutoFit/>
          </a:bodyPr>
          <a:lstStyle/>
          <a:p>
            <a:r>
              <a:rPr lang="en-US" dirty="0">
                <a:solidFill>
                  <a:srgbClr val="D60093"/>
                </a:solidFill>
              </a:rPr>
              <a:t>Chemical driving force</a:t>
            </a:r>
          </a:p>
        </p:txBody>
      </p:sp>
      <p:grpSp>
        <p:nvGrpSpPr>
          <p:cNvPr id="26" name="Group 25"/>
          <p:cNvGrpSpPr/>
          <p:nvPr/>
        </p:nvGrpSpPr>
        <p:grpSpPr>
          <a:xfrm>
            <a:off x="3538157" y="3748217"/>
            <a:ext cx="2075935" cy="407772"/>
            <a:chOff x="6899189" y="5527590"/>
            <a:chExt cx="2075935" cy="407772"/>
          </a:xfrm>
        </p:grpSpPr>
        <p:cxnSp>
          <p:nvCxnSpPr>
            <p:cNvPr id="24" name="Straight Arrow Connector 23"/>
            <p:cNvCxnSpPr/>
            <p:nvPr/>
          </p:nvCxnSpPr>
          <p:spPr>
            <a:xfrm>
              <a:off x="6899189" y="5935362"/>
              <a:ext cx="2075935" cy="0"/>
            </a:xfrm>
            <a:prstGeom prst="straightConnector1">
              <a:avLst/>
            </a:prstGeom>
            <a:ln w="38100">
              <a:solidFill>
                <a:srgbClr val="D6009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10400" y="5527590"/>
              <a:ext cx="1685013" cy="338554"/>
            </a:xfrm>
            <a:prstGeom prst="rect">
              <a:avLst/>
            </a:prstGeom>
            <a:solidFill>
              <a:srgbClr val="D60093"/>
            </a:solidFill>
          </p:spPr>
          <p:txBody>
            <a:bodyPr wrap="none" rtlCol="0">
              <a:spAutoFit/>
            </a:bodyPr>
            <a:lstStyle/>
            <a:p>
              <a:r>
                <a:rPr lang="en-US" sz="1600" i="1" dirty="0">
                  <a:solidFill>
                    <a:schemeClr val="bg1"/>
                  </a:solidFill>
                </a:rPr>
                <a:t>electrical gradient</a:t>
              </a:r>
            </a:p>
          </p:txBody>
        </p:sp>
      </p:grpSp>
      <p:sp>
        <p:nvSpPr>
          <p:cNvPr id="27" name="TextBox 26"/>
          <p:cNvSpPr txBox="1"/>
          <p:nvPr/>
        </p:nvSpPr>
        <p:spPr>
          <a:xfrm>
            <a:off x="3031530" y="6343135"/>
            <a:ext cx="2258375" cy="369332"/>
          </a:xfrm>
          <a:prstGeom prst="rect">
            <a:avLst/>
          </a:prstGeom>
          <a:solidFill>
            <a:srgbClr val="D60093"/>
          </a:solidFill>
        </p:spPr>
        <p:txBody>
          <a:bodyPr wrap="none" rtlCol="0">
            <a:spAutoFit/>
          </a:bodyPr>
          <a:lstStyle/>
          <a:p>
            <a:r>
              <a:rPr lang="en-US" dirty="0">
                <a:solidFill>
                  <a:schemeClr val="bg1"/>
                </a:solidFill>
              </a:rPr>
              <a:t>Electrical driving force</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93" y="1594022"/>
            <a:ext cx="2147923" cy="2409568"/>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17" y="4088771"/>
            <a:ext cx="2042395" cy="2589230"/>
          </a:xfrm>
          <a:prstGeom prst="rect">
            <a:avLst/>
          </a:prstGeom>
        </p:spPr>
      </p:pic>
    </p:spTree>
    <p:extLst>
      <p:ext uri="{BB962C8B-B14F-4D97-AF65-F5344CB8AC3E}">
        <p14:creationId xmlns:p14="http://schemas.microsoft.com/office/powerpoint/2010/main" val="2956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122218"/>
            <a:ext cx="7841673" cy="2308324"/>
          </a:xfrm>
          <a:prstGeom prst="rect">
            <a:avLst/>
          </a:prstGeom>
          <a:noFill/>
        </p:spPr>
        <p:txBody>
          <a:bodyPr wrap="square" rtlCol="0">
            <a:spAutoFit/>
          </a:bodyPr>
          <a:lstStyle/>
          <a:p>
            <a:r>
              <a:rPr lang="en-US" dirty="0"/>
              <a:t>For K+ when the chemical and electrical gradients are balanced, we say the channel is at </a:t>
            </a:r>
            <a:r>
              <a:rPr lang="en-US" dirty="0" err="1"/>
              <a:t>equilbrium</a:t>
            </a:r>
            <a:r>
              <a:rPr lang="en-US" dirty="0"/>
              <a:t>.</a:t>
            </a:r>
          </a:p>
          <a:p>
            <a:endParaRPr lang="en-US" dirty="0"/>
          </a:p>
          <a:p>
            <a:endParaRPr lang="en-US" dirty="0"/>
          </a:p>
          <a:p>
            <a:r>
              <a:rPr lang="en-US" dirty="0"/>
              <a:t>This will only be true for a certain potential.  That is the EQUILBRIUM Potential **for that ion.  </a:t>
            </a:r>
            <a:r>
              <a:rPr lang="en-US" sz="1400" i="1" dirty="0"/>
              <a:t>Note the potential will be different for each ion species.</a:t>
            </a:r>
          </a:p>
          <a:p>
            <a:endParaRPr lang="en-US" dirty="0"/>
          </a:p>
          <a:p>
            <a:r>
              <a:rPr lang="en-US" dirty="0"/>
              <a:t>There is NO NET CURRENT at Equilibrium Potential.</a:t>
            </a:r>
          </a:p>
        </p:txBody>
      </p:sp>
      <p:sp>
        <p:nvSpPr>
          <p:cNvPr id="4" name="TextBox 3"/>
          <p:cNvSpPr txBox="1"/>
          <p:nvPr/>
        </p:nvSpPr>
        <p:spPr>
          <a:xfrm>
            <a:off x="2162694" y="4869041"/>
            <a:ext cx="5527963" cy="369332"/>
          </a:xfrm>
          <a:prstGeom prst="rect">
            <a:avLst/>
          </a:prstGeom>
          <a:noFill/>
        </p:spPr>
        <p:txBody>
          <a:bodyPr wrap="square" rtlCol="0">
            <a:spAutoFit/>
          </a:bodyPr>
          <a:lstStyle/>
          <a:p>
            <a:r>
              <a:rPr lang="en-US" dirty="0">
                <a:solidFill>
                  <a:srgbClr val="0000CC"/>
                </a:solidFill>
              </a:rPr>
              <a:t>How do we find this equilibrium potential?</a:t>
            </a:r>
          </a:p>
        </p:txBody>
      </p:sp>
      <p:sp>
        <p:nvSpPr>
          <p:cNvPr id="5" name="TextBox 4"/>
          <p:cNvSpPr txBox="1"/>
          <p:nvPr/>
        </p:nvSpPr>
        <p:spPr>
          <a:xfrm>
            <a:off x="780288" y="3377184"/>
            <a:ext cx="7437120" cy="1384995"/>
          </a:xfrm>
          <a:prstGeom prst="rect">
            <a:avLst/>
          </a:prstGeom>
          <a:noFill/>
        </p:spPr>
        <p:txBody>
          <a:bodyPr wrap="square" rtlCol="0">
            <a:spAutoFit/>
          </a:bodyPr>
          <a:lstStyle/>
          <a:p>
            <a:r>
              <a:rPr lang="en-US" dirty="0"/>
              <a:t>When a channel opens, there is a driving force towards equilibrium.  If the membrane potential is far away from equilibrium, that driving force will be large.  If it the membrane potential is close to the equilibrium, that driving force will be small.   Driving force for K ions =  </a:t>
            </a:r>
            <a:r>
              <a:rPr lang="en-US" dirty="0" err="1"/>
              <a:t>E</a:t>
            </a:r>
            <a:r>
              <a:rPr lang="en-US" baseline="-25000" dirty="0" err="1"/>
              <a:t>m</a:t>
            </a:r>
            <a:r>
              <a:rPr lang="en-US" dirty="0"/>
              <a:t> – </a:t>
            </a:r>
            <a:r>
              <a:rPr lang="en-US" dirty="0" err="1"/>
              <a:t>E</a:t>
            </a:r>
            <a:r>
              <a:rPr lang="en-US" baseline="-25000" dirty="0" err="1"/>
              <a:t>K</a:t>
            </a:r>
            <a:endParaRPr lang="en-US" baseline="-25000" dirty="0"/>
          </a:p>
          <a:p>
            <a:r>
              <a:rPr lang="en-US" sz="1200" i="1" dirty="0"/>
              <a:t>Where </a:t>
            </a:r>
            <a:r>
              <a:rPr lang="en-US" sz="1200" i="1" dirty="0" err="1"/>
              <a:t>E</a:t>
            </a:r>
            <a:r>
              <a:rPr lang="en-US" sz="1200" i="1" baseline="-25000" dirty="0" err="1"/>
              <a:t>m</a:t>
            </a:r>
            <a:r>
              <a:rPr lang="en-US" sz="1200" i="1" dirty="0"/>
              <a:t> = current membrane potential and </a:t>
            </a:r>
            <a:r>
              <a:rPr lang="en-US" sz="1200" i="1" dirty="0" err="1"/>
              <a:t>E</a:t>
            </a:r>
            <a:r>
              <a:rPr lang="en-US" sz="1200" i="1" baseline="-25000" dirty="0" err="1"/>
              <a:t>K</a:t>
            </a:r>
            <a:r>
              <a:rPr lang="en-US" sz="1200" i="1" dirty="0"/>
              <a:t> = K+ equilibrium potential</a:t>
            </a:r>
          </a:p>
        </p:txBody>
      </p:sp>
      <p:sp>
        <p:nvSpPr>
          <p:cNvPr id="6" name="TextBox 5"/>
          <p:cNvSpPr txBox="1"/>
          <p:nvPr/>
        </p:nvSpPr>
        <p:spPr>
          <a:xfrm>
            <a:off x="682752" y="5449824"/>
            <a:ext cx="7656576" cy="646331"/>
          </a:xfrm>
          <a:prstGeom prst="rect">
            <a:avLst/>
          </a:prstGeom>
          <a:noFill/>
        </p:spPr>
        <p:txBody>
          <a:bodyPr wrap="square" rtlCol="0">
            <a:spAutoFit/>
          </a:bodyPr>
          <a:lstStyle/>
          <a:p>
            <a:r>
              <a:rPr lang="en-US" dirty="0"/>
              <a:t>The equilibrium potential is based on the concentration of that ion inside and outside of the cell . . . </a:t>
            </a:r>
          </a:p>
        </p:txBody>
      </p:sp>
    </p:spTree>
    <p:extLst>
      <p:ext uri="{BB962C8B-B14F-4D97-AF65-F5344CB8AC3E}">
        <p14:creationId xmlns:p14="http://schemas.microsoft.com/office/powerpoint/2010/main" val="203233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Calculation of the Equilibrium Potential: with the Nernst Equation</a:t>
            </a:r>
          </a:p>
        </p:txBody>
      </p:sp>
      <p:sp>
        <p:nvSpPr>
          <p:cNvPr id="3" name="TextBox 2"/>
          <p:cNvSpPr txBox="1"/>
          <p:nvPr/>
        </p:nvSpPr>
        <p:spPr>
          <a:xfrm>
            <a:off x="1754659" y="1171248"/>
            <a:ext cx="423514" cy="461665"/>
          </a:xfrm>
          <a:prstGeom prst="rect">
            <a:avLst/>
          </a:prstGeom>
          <a:noFill/>
        </p:spPr>
        <p:txBody>
          <a:bodyPr wrap="none" rtlCol="0">
            <a:spAutoFit/>
          </a:bodyPr>
          <a:lstStyle/>
          <a:p>
            <a:r>
              <a:rPr lang="en-US" sz="2400" dirty="0"/>
              <a:t>E</a:t>
            </a:r>
            <a:r>
              <a:rPr lang="en-US" sz="2400" baseline="-25000" dirty="0"/>
              <a:t>x</a:t>
            </a:r>
          </a:p>
        </p:txBody>
      </p:sp>
      <p:sp>
        <p:nvSpPr>
          <p:cNvPr id="4" name="TextBox 3"/>
          <p:cNvSpPr txBox="1"/>
          <p:nvPr/>
        </p:nvSpPr>
        <p:spPr>
          <a:xfrm>
            <a:off x="2026508" y="1171248"/>
            <a:ext cx="338554" cy="461665"/>
          </a:xfrm>
          <a:prstGeom prst="rect">
            <a:avLst/>
          </a:prstGeom>
          <a:noFill/>
        </p:spPr>
        <p:txBody>
          <a:bodyPr wrap="none" rtlCol="0">
            <a:spAutoFit/>
          </a:bodyPr>
          <a:lstStyle/>
          <a:p>
            <a:r>
              <a:rPr lang="en-US" sz="2400" dirty="0"/>
              <a:t>=</a:t>
            </a:r>
          </a:p>
        </p:txBody>
      </p:sp>
      <p:grpSp>
        <p:nvGrpSpPr>
          <p:cNvPr id="9" name="Group 8"/>
          <p:cNvGrpSpPr/>
          <p:nvPr/>
        </p:nvGrpSpPr>
        <p:grpSpPr>
          <a:xfrm>
            <a:off x="2409566" y="1016789"/>
            <a:ext cx="499047" cy="770583"/>
            <a:chOff x="2471351" y="1346886"/>
            <a:chExt cx="499047" cy="770583"/>
          </a:xfrm>
        </p:grpSpPr>
        <p:sp>
          <p:nvSpPr>
            <p:cNvPr id="5" name="TextBox 4"/>
            <p:cNvSpPr txBox="1"/>
            <p:nvPr/>
          </p:nvSpPr>
          <p:spPr>
            <a:xfrm>
              <a:off x="2471351" y="1346886"/>
              <a:ext cx="499047" cy="461665"/>
            </a:xfrm>
            <a:prstGeom prst="rect">
              <a:avLst/>
            </a:prstGeom>
            <a:noFill/>
          </p:spPr>
          <p:txBody>
            <a:bodyPr wrap="none" rtlCol="0">
              <a:spAutoFit/>
            </a:bodyPr>
            <a:lstStyle/>
            <a:p>
              <a:r>
                <a:rPr lang="en-US" sz="2400" dirty="0"/>
                <a:t>RT</a:t>
              </a:r>
            </a:p>
          </p:txBody>
        </p:sp>
        <p:cxnSp>
          <p:nvCxnSpPr>
            <p:cNvPr id="7" name="Straight Connector 6"/>
            <p:cNvCxnSpPr/>
            <p:nvPr/>
          </p:nvCxnSpPr>
          <p:spPr>
            <a:xfrm>
              <a:off x="2572593" y="1742302"/>
              <a:ext cx="296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97095" y="1655804"/>
              <a:ext cx="447558" cy="461665"/>
            </a:xfrm>
            <a:prstGeom prst="rect">
              <a:avLst/>
            </a:prstGeom>
            <a:noFill/>
          </p:spPr>
          <p:txBody>
            <a:bodyPr wrap="none" rtlCol="0">
              <a:spAutoFit/>
            </a:bodyPr>
            <a:lstStyle/>
            <a:p>
              <a:r>
                <a:rPr lang="en-US" sz="2400" dirty="0" err="1"/>
                <a:t>zF</a:t>
              </a:r>
              <a:endParaRPr lang="en-US" sz="2400" dirty="0"/>
            </a:p>
          </p:txBody>
        </p:sp>
      </p:grpSp>
      <p:sp>
        <p:nvSpPr>
          <p:cNvPr id="10" name="TextBox 9"/>
          <p:cNvSpPr txBox="1"/>
          <p:nvPr/>
        </p:nvSpPr>
        <p:spPr>
          <a:xfrm>
            <a:off x="2817338" y="1171248"/>
            <a:ext cx="417102" cy="461665"/>
          </a:xfrm>
          <a:prstGeom prst="rect">
            <a:avLst/>
          </a:prstGeom>
          <a:noFill/>
        </p:spPr>
        <p:txBody>
          <a:bodyPr wrap="none" rtlCol="0">
            <a:spAutoFit/>
          </a:bodyPr>
          <a:lstStyle/>
          <a:p>
            <a:r>
              <a:rPr lang="en-US" sz="2400" dirty="0"/>
              <a:t>ln</a:t>
            </a:r>
          </a:p>
        </p:txBody>
      </p:sp>
      <p:grpSp>
        <p:nvGrpSpPr>
          <p:cNvPr id="18" name="Group 17"/>
          <p:cNvGrpSpPr/>
          <p:nvPr/>
        </p:nvGrpSpPr>
        <p:grpSpPr>
          <a:xfrm>
            <a:off x="3076829" y="990016"/>
            <a:ext cx="643125" cy="824129"/>
            <a:chOff x="3249827" y="1458097"/>
            <a:chExt cx="643125" cy="824129"/>
          </a:xfrm>
        </p:grpSpPr>
        <p:sp>
          <p:nvSpPr>
            <p:cNvPr id="11" name="TextBox 10"/>
            <p:cNvSpPr txBox="1"/>
            <p:nvPr/>
          </p:nvSpPr>
          <p:spPr>
            <a:xfrm>
              <a:off x="3249827" y="1458097"/>
              <a:ext cx="643125" cy="461665"/>
            </a:xfrm>
            <a:prstGeom prst="rect">
              <a:avLst/>
            </a:prstGeom>
            <a:noFill/>
          </p:spPr>
          <p:txBody>
            <a:bodyPr wrap="none" rtlCol="0">
              <a:spAutoFit/>
            </a:bodyPr>
            <a:lstStyle/>
            <a:p>
              <a:r>
                <a:rPr lang="en-US" sz="2400" dirty="0"/>
                <a:t>[X]</a:t>
              </a:r>
              <a:r>
                <a:rPr lang="en-US" sz="2400" baseline="-25000" dirty="0"/>
                <a:t>o</a:t>
              </a:r>
            </a:p>
          </p:txBody>
        </p:sp>
        <p:cxnSp>
          <p:nvCxnSpPr>
            <p:cNvPr id="14" name="Straight Connector 13"/>
            <p:cNvCxnSpPr/>
            <p:nvPr/>
          </p:nvCxnSpPr>
          <p:spPr>
            <a:xfrm>
              <a:off x="3339864" y="1894704"/>
              <a:ext cx="463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81085" y="1820561"/>
              <a:ext cx="580608" cy="461665"/>
            </a:xfrm>
            <a:prstGeom prst="rect">
              <a:avLst/>
            </a:prstGeom>
            <a:noFill/>
          </p:spPr>
          <p:txBody>
            <a:bodyPr wrap="none" rtlCol="0">
              <a:spAutoFit/>
            </a:bodyPr>
            <a:lstStyle/>
            <a:p>
              <a:r>
                <a:rPr lang="en-US" sz="2400" dirty="0"/>
                <a:t>[X]</a:t>
              </a:r>
              <a:r>
                <a:rPr lang="en-US" sz="2400" baseline="-25000" dirty="0" err="1"/>
                <a:t>i</a:t>
              </a:r>
              <a:endParaRPr lang="en-US" sz="2400" baseline="-25000" dirty="0"/>
            </a:p>
          </p:txBody>
        </p:sp>
      </p:grpSp>
      <p:sp>
        <p:nvSpPr>
          <p:cNvPr id="19" name="TextBox 18"/>
          <p:cNvSpPr txBox="1"/>
          <p:nvPr/>
        </p:nvSpPr>
        <p:spPr>
          <a:xfrm>
            <a:off x="3855307" y="656385"/>
            <a:ext cx="4683013" cy="1938992"/>
          </a:xfrm>
          <a:prstGeom prst="rect">
            <a:avLst/>
          </a:prstGeom>
          <a:noFill/>
        </p:spPr>
        <p:txBody>
          <a:bodyPr wrap="none" rtlCol="0">
            <a:spAutoFit/>
          </a:bodyPr>
          <a:lstStyle/>
          <a:p>
            <a:r>
              <a:rPr lang="en-US" dirty="0"/>
              <a:t>R = gas constant</a:t>
            </a:r>
          </a:p>
          <a:p>
            <a:r>
              <a:rPr lang="en-US" dirty="0"/>
              <a:t>T = the temperature in Kelvin</a:t>
            </a:r>
          </a:p>
          <a:p>
            <a:r>
              <a:rPr lang="en-US" dirty="0"/>
              <a:t>Z = the valence of the ion</a:t>
            </a:r>
          </a:p>
          <a:p>
            <a:r>
              <a:rPr lang="en-US" dirty="0"/>
              <a:t>F = the Faraday constant (1 mole of electrons)</a:t>
            </a:r>
          </a:p>
          <a:p>
            <a:r>
              <a:rPr lang="en-US" dirty="0"/>
              <a:t>[X]</a:t>
            </a:r>
            <a:r>
              <a:rPr lang="en-US" baseline="-25000" dirty="0"/>
              <a:t>o</a:t>
            </a:r>
            <a:r>
              <a:rPr lang="en-US" dirty="0"/>
              <a:t> = the concentration of ion X outside the cell</a:t>
            </a:r>
          </a:p>
          <a:p>
            <a:r>
              <a:rPr lang="en-US" dirty="0"/>
              <a:t>[X]</a:t>
            </a:r>
            <a:r>
              <a:rPr lang="en-US" baseline="-25000" dirty="0" err="1"/>
              <a:t>i</a:t>
            </a:r>
            <a:r>
              <a:rPr lang="en-US" dirty="0"/>
              <a:t> = the concentration of ion X inside the cell</a:t>
            </a:r>
            <a:endParaRPr lang="en-US" baseline="-25000" dirty="0"/>
          </a:p>
          <a:p>
            <a:endParaRPr lang="en-US" baseline="-25000" dirty="0"/>
          </a:p>
        </p:txBody>
      </p:sp>
      <p:sp>
        <p:nvSpPr>
          <p:cNvPr id="20" name="TextBox 19"/>
          <p:cNvSpPr txBox="1"/>
          <p:nvPr/>
        </p:nvSpPr>
        <p:spPr>
          <a:xfrm>
            <a:off x="926756" y="2806460"/>
            <a:ext cx="6882714" cy="1285102"/>
          </a:xfrm>
          <a:prstGeom prst="rect">
            <a:avLst/>
          </a:prstGeom>
          <a:noFill/>
        </p:spPr>
        <p:txBody>
          <a:bodyPr wrap="square" rtlCol="0">
            <a:spAutoFit/>
          </a:bodyPr>
          <a:lstStyle/>
          <a:p>
            <a:endParaRPr lang="en-US" dirty="0"/>
          </a:p>
        </p:txBody>
      </p:sp>
      <p:sp>
        <p:nvSpPr>
          <p:cNvPr id="21" name="TextBox 20"/>
          <p:cNvSpPr txBox="1"/>
          <p:nvPr/>
        </p:nvSpPr>
        <p:spPr>
          <a:xfrm>
            <a:off x="914400" y="2485185"/>
            <a:ext cx="7055708" cy="923330"/>
          </a:xfrm>
          <a:prstGeom prst="rect">
            <a:avLst/>
          </a:prstGeom>
          <a:noFill/>
        </p:spPr>
        <p:txBody>
          <a:bodyPr wrap="square" rtlCol="0">
            <a:spAutoFit/>
          </a:bodyPr>
          <a:lstStyle/>
          <a:p>
            <a:r>
              <a:rPr lang="en-US" dirty="0">
                <a:solidFill>
                  <a:srgbClr val="000066"/>
                </a:solidFill>
              </a:rPr>
              <a:t>Since RT/F is 25 mV at 25</a:t>
            </a:r>
            <a:r>
              <a:rPr lang="en-US" baseline="30000" dirty="0">
                <a:solidFill>
                  <a:srgbClr val="000066"/>
                </a:solidFill>
              </a:rPr>
              <a:t>o</a:t>
            </a:r>
            <a:r>
              <a:rPr lang="en-US" dirty="0">
                <a:solidFill>
                  <a:srgbClr val="000066"/>
                </a:solidFill>
              </a:rPr>
              <a:t>C (77</a:t>
            </a:r>
            <a:r>
              <a:rPr lang="en-US" baseline="30000" dirty="0">
                <a:solidFill>
                  <a:srgbClr val="000066"/>
                </a:solidFill>
              </a:rPr>
              <a:t>o</a:t>
            </a:r>
            <a:r>
              <a:rPr lang="en-US" dirty="0">
                <a:solidFill>
                  <a:srgbClr val="000066"/>
                </a:solidFill>
              </a:rPr>
              <a:t>F, room temperature), and the constant for converting from natural logarithms to base 10 logarithms is 2.3, (2.3*25 = 58) the Nernst Equation can also be written as:</a:t>
            </a:r>
          </a:p>
        </p:txBody>
      </p:sp>
      <p:grpSp>
        <p:nvGrpSpPr>
          <p:cNvPr id="37" name="Group 36"/>
          <p:cNvGrpSpPr/>
          <p:nvPr/>
        </p:nvGrpSpPr>
        <p:grpSpPr>
          <a:xfrm>
            <a:off x="1190372" y="3564337"/>
            <a:ext cx="2471921" cy="824129"/>
            <a:chOff x="1042088" y="4539047"/>
            <a:chExt cx="2471921" cy="824129"/>
          </a:xfrm>
        </p:grpSpPr>
        <p:sp>
          <p:nvSpPr>
            <p:cNvPr id="22" name="TextBox 21"/>
            <p:cNvSpPr txBox="1"/>
            <p:nvPr/>
          </p:nvSpPr>
          <p:spPr>
            <a:xfrm>
              <a:off x="1042088" y="4720279"/>
              <a:ext cx="423514" cy="461665"/>
            </a:xfrm>
            <a:prstGeom prst="rect">
              <a:avLst/>
            </a:prstGeom>
            <a:noFill/>
          </p:spPr>
          <p:txBody>
            <a:bodyPr wrap="none" rtlCol="0">
              <a:spAutoFit/>
            </a:bodyPr>
            <a:lstStyle/>
            <a:p>
              <a:r>
                <a:rPr lang="en-US" sz="2400" dirty="0">
                  <a:solidFill>
                    <a:srgbClr val="0000CC"/>
                  </a:solidFill>
                </a:rPr>
                <a:t>E</a:t>
              </a:r>
              <a:r>
                <a:rPr lang="en-US" sz="2400" baseline="-25000" dirty="0">
                  <a:solidFill>
                    <a:srgbClr val="0000CC"/>
                  </a:solidFill>
                </a:rPr>
                <a:t>x</a:t>
              </a:r>
            </a:p>
          </p:txBody>
        </p:sp>
        <p:sp>
          <p:nvSpPr>
            <p:cNvPr id="23" name="TextBox 22"/>
            <p:cNvSpPr txBox="1"/>
            <p:nvPr/>
          </p:nvSpPr>
          <p:spPr>
            <a:xfrm>
              <a:off x="1326292" y="4720279"/>
              <a:ext cx="338554" cy="461665"/>
            </a:xfrm>
            <a:prstGeom prst="rect">
              <a:avLst/>
            </a:prstGeom>
            <a:noFill/>
          </p:spPr>
          <p:txBody>
            <a:bodyPr wrap="none" rtlCol="0">
              <a:spAutoFit/>
            </a:bodyPr>
            <a:lstStyle/>
            <a:p>
              <a:r>
                <a:rPr lang="en-US" sz="2400" dirty="0">
                  <a:solidFill>
                    <a:srgbClr val="0000CC"/>
                  </a:solidFill>
                </a:rPr>
                <a:t>=</a:t>
              </a:r>
            </a:p>
          </p:txBody>
        </p:sp>
        <p:grpSp>
          <p:nvGrpSpPr>
            <p:cNvPr id="34" name="Group 33"/>
            <p:cNvGrpSpPr/>
            <p:nvPr/>
          </p:nvGrpSpPr>
          <p:grpSpPr>
            <a:xfrm>
              <a:off x="2870884" y="4539047"/>
              <a:ext cx="643125" cy="824129"/>
              <a:chOff x="4081846" y="4501977"/>
              <a:chExt cx="643125" cy="824129"/>
            </a:xfrm>
          </p:grpSpPr>
          <p:sp>
            <p:nvSpPr>
              <p:cNvPr id="29" name="TextBox 28"/>
              <p:cNvSpPr txBox="1"/>
              <p:nvPr/>
            </p:nvSpPr>
            <p:spPr>
              <a:xfrm>
                <a:off x="4081846" y="4501977"/>
                <a:ext cx="643125" cy="461665"/>
              </a:xfrm>
              <a:prstGeom prst="rect">
                <a:avLst/>
              </a:prstGeom>
              <a:noFill/>
            </p:spPr>
            <p:txBody>
              <a:bodyPr wrap="none" rtlCol="0">
                <a:spAutoFit/>
              </a:bodyPr>
              <a:lstStyle/>
              <a:p>
                <a:r>
                  <a:rPr lang="en-US" sz="2400" dirty="0">
                    <a:solidFill>
                      <a:srgbClr val="0000CC"/>
                    </a:solidFill>
                  </a:rPr>
                  <a:t>[X]</a:t>
                </a:r>
                <a:r>
                  <a:rPr lang="en-US" sz="2400" baseline="-25000" dirty="0">
                    <a:solidFill>
                      <a:srgbClr val="0000CC"/>
                    </a:solidFill>
                  </a:rPr>
                  <a:t>o</a:t>
                </a:r>
              </a:p>
            </p:txBody>
          </p:sp>
          <p:cxnSp>
            <p:nvCxnSpPr>
              <p:cNvPr id="30" name="Straight Connector 29"/>
              <p:cNvCxnSpPr/>
              <p:nvPr/>
            </p:nvCxnSpPr>
            <p:spPr>
              <a:xfrm>
                <a:off x="4171883" y="4938584"/>
                <a:ext cx="463051"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13104" y="4864441"/>
                <a:ext cx="580608" cy="461665"/>
              </a:xfrm>
              <a:prstGeom prst="rect">
                <a:avLst/>
              </a:prstGeom>
              <a:noFill/>
            </p:spPr>
            <p:txBody>
              <a:bodyPr wrap="none" rtlCol="0">
                <a:spAutoFit/>
              </a:bodyPr>
              <a:lstStyle/>
              <a:p>
                <a:r>
                  <a:rPr lang="en-US" sz="2400" dirty="0">
                    <a:solidFill>
                      <a:srgbClr val="0000CC"/>
                    </a:solidFill>
                  </a:rPr>
                  <a:t>[X]</a:t>
                </a:r>
                <a:r>
                  <a:rPr lang="en-US" sz="2400" baseline="-25000" dirty="0" err="1">
                    <a:solidFill>
                      <a:srgbClr val="0000CC"/>
                    </a:solidFill>
                  </a:rPr>
                  <a:t>i</a:t>
                </a:r>
                <a:endParaRPr lang="en-US" sz="2400" baseline="-25000" dirty="0">
                  <a:solidFill>
                    <a:srgbClr val="0000CC"/>
                  </a:solidFill>
                </a:endParaRPr>
              </a:p>
            </p:txBody>
          </p:sp>
        </p:grpSp>
        <p:grpSp>
          <p:nvGrpSpPr>
            <p:cNvPr id="36" name="Group 35"/>
            <p:cNvGrpSpPr/>
            <p:nvPr/>
          </p:nvGrpSpPr>
          <p:grpSpPr>
            <a:xfrm>
              <a:off x="1585783" y="4565820"/>
              <a:ext cx="971238" cy="770583"/>
              <a:chOff x="2191264" y="4553464"/>
              <a:chExt cx="971238" cy="770583"/>
            </a:xfrm>
          </p:grpSpPr>
          <p:grpSp>
            <p:nvGrpSpPr>
              <p:cNvPr id="35" name="Group 34"/>
              <p:cNvGrpSpPr/>
              <p:nvPr/>
            </p:nvGrpSpPr>
            <p:grpSpPr>
              <a:xfrm>
                <a:off x="2191264" y="4553464"/>
                <a:ext cx="495649" cy="770583"/>
                <a:chOff x="2191264" y="4553464"/>
                <a:chExt cx="495649" cy="770583"/>
              </a:xfrm>
            </p:grpSpPr>
            <p:sp>
              <p:nvSpPr>
                <p:cNvPr id="25" name="TextBox 24"/>
                <p:cNvSpPr txBox="1"/>
                <p:nvPr/>
              </p:nvSpPr>
              <p:spPr>
                <a:xfrm>
                  <a:off x="2191264" y="4553464"/>
                  <a:ext cx="495649" cy="461665"/>
                </a:xfrm>
                <a:prstGeom prst="rect">
                  <a:avLst/>
                </a:prstGeom>
                <a:noFill/>
              </p:spPr>
              <p:txBody>
                <a:bodyPr wrap="none" rtlCol="0">
                  <a:spAutoFit/>
                </a:bodyPr>
                <a:lstStyle/>
                <a:p>
                  <a:r>
                    <a:rPr lang="en-US" sz="2400" dirty="0">
                      <a:solidFill>
                        <a:srgbClr val="0000CC"/>
                      </a:solidFill>
                    </a:rPr>
                    <a:t>58</a:t>
                  </a:r>
                </a:p>
              </p:txBody>
            </p:sp>
            <p:cxnSp>
              <p:nvCxnSpPr>
                <p:cNvPr id="26" name="Straight Connector 25"/>
                <p:cNvCxnSpPr/>
                <p:nvPr/>
              </p:nvCxnSpPr>
              <p:spPr>
                <a:xfrm>
                  <a:off x="2290807" y="4948880"/>
                  <a:ext cx="296562"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841" y="4862382"/>
                  <a:ext cx="306494" cy="461665"/>
                </a:xfrm>
                <a:prstGeom prst="rect">
                  <a:avLst/>
                </a:prstGeom>
                <a:noFill/>
              </p:spPr>
              <p:txBody>
                <a:bodyPr wrap="none" rtlCol="0">
                  <a:spAutoFit/>
                </a:bodyPr>
                <a:lstStyle/>
                <a:p>
                  <a:r>
                    <a:rPr lang="en-US" sz="2400" dirty="0">
                      <a:solidFill>
                        <a:srgbClr val="0000CC"/>
                      </a:solidFill>
                    </a:rPr>
                    <a:t>z</a:t>
                  </a:r>
                </a:p>
              </p:txBody>
            </p:sp>
          </p:grpSp>
          <p:sp>
            <p:nvSpPr>
              <p:cNvPr id="32" name="TextBox 31"/>
              <p:cNvSpPr txBox="1"/>
              <p:nvPr/>
            </p:nvSpPr>
            <p:spPr>
              <a:xfrm>
                <a:off x="2557849" y="4559644"/>
                <a:ext cx="604653" cy="461665"/>
              </a:xfrm>
              <a:prstGeom prst="rect">
                <a:avLst/>
              </a:prstGeom>
              <a:noFill/>
            </p:spPr>
            <p:txBody>
              <a:bodyPr wrap="none" rtlCol="0">
                <a:spAutoFit/>
              </a:bodyPr>
              <a:lstStyle/>
              <a:p>
                <a:r>
                  <a:rPr lang="en-US" sz="2400" dirty="0">
                    <a:solidFill>
                      <a:srgbClr val="0000CC"/>
                    </a:solidFill>
                  </a:rPr>
                  <a:t>mV</a:t>
                </a:r>
              </a:p>
            </p:txBody>
          </p:sp>
        </p:grpSp>
        <p:sp>
          <p:nvSpPr>
            <p:cNvPr id="33" name="TextBox 32"/>
            <p:cNvSpPr txBox="1"/>
            <p:nvPr/>
          </p:nvSpPr>
          <p:spPr>
            <a:xfrm>
              <a:off x="2463114" y="4720279"/>
              <a:ext cx="561372" cy="461665"/>
            </a:xfrm>
            <a:prstGeom prst="rect">
              <a:avLst/>
            </a:prstGeom>
            <a:noFill/>
          </p:spPr>
          <p:txBody>
            <a:bodyPr wrap="none" rtlCol="0">
              <a:spAutoFit/>
            </a:bodyPr>
            <a:lstStyle/>
            <a:p>
              <a:r>
                <a:rPr lang="en-US" sz="2400" dirty="0">
                  <a:solidFill>
                    <a:srgbClr val="0000CC"/>
                  </a:solidFill>
                </a:rPr>
                <a:t>log</a:t>
              </a:r>
            </a:p>
          </p:txBody>
        </p:sp>
      </p:grpSp>
      <p:sp>
        <p:nvSpPr>
          <p:cNvPr id="52" name="TextBox 51"/>
          <p:cNvSpPr txBox="1"/>
          <p:nvPr/>
        </p:nvSpPr>
        <p:spPr>
          <a:xfrm>
            <a:off x="4263081" y="3918568"/>
            <a:ext cx="3385752" cy="646331"/>
          </a:xfrm>
          <a:prstGeom prst="rect">
            <a:avLst/>
          </a:prstGeom>
          <a:noFill/>
        </p:spPr>
        <p:txBody>
          <a:bodyPr wrap="square" rtlCol="0">
            <a:spAutoFit/>
          </a:bodyPr>
          <a:lstStyle/>
          <a:p>
            <a:r>
              <a:rPr lang="en-US" dirty="0">
                <a:solidFill>
                  <a:srgbClr val="D60093"/>
                </a:solidFill>
              </a:rPr>
              <a:t>For K+ in the squid giant axon, z= 1 (positive charge):</a:t>
            </a:r>
          </a:p>
        </p:txBody>
      </p:sp>
      <p:grpSp>
        <p:nvGrpSpPr>
          <p:cNvPr id="55" name="Group 54"/>
          <p:cNvGrpSpPr/>
          <p:nvPr/>
        </p:nvGrpSpPr>
        <p:grpSpPr>
          <a:xfrm>
            <a:off x="4123038" y="4742350"/>
            <a:ext cx="3950030" cy="824129"/>
            <a:chOff x="4876801" y="5358712"/>
            <a:chExt cx="3950030" cy="824129"/>
          </a:xfrm>
        </p:grpSpPr>
        <p:sp>
          <p:nvSpPr>
            <p:cNvPr id="39" name="TextBox 38"/>
            <p:cNvSpPr txBox="1"/>
            <p:nvPr/>
          </p:nvSpPr>
          <p:spPr>
            <a:xfrm>
              <a:off x="4876801" y="5539944"/>
              <a:ext cx="442750" cy="461665"/>
            </a:xfrm>
            <a:prstGeom prst="rect">
              <a:avLst/>
            </a:prstGeom>
            <a:noFill/>
          </p:spPr>
          <p:txBody>
            <a:bodyPr wrap="none" rtlCol="0">
              <a:spAutoFit/>
            </a:bodyPr>
            <a:lstStyle/>
            <a:p>
              <a:r>
                <a:rPr lang="en-US" sz="2400" dirty="0">
                  <a:solidFill>
                    <a:srgbClr val="D60093"/>
                  </a:solidFill>
                </a:rPr>
                <a:t>E</a:t>
              </a:r>
              <a:r>
                <a:rPr lang="en-US" sz="2400" baseline="-25000" dirty="0">
                  <a:solidFill>
                    <a:srgbClr val="D60093"/>
                  </a:solidFill>
                </a:rPr>
                <a:t>K</a:t>
              </a:r>
            </a:p>
          </p:txBody>
        </p:sp>
        <p:sp>
          <p:nvSpPr>
            <p:cNvPr id="40" name="TextBox 39"/>
            <p:cNvSpPr txBox="1"/>
            <p:nvPr/>
          </p:nvSpPr>
          <p:spPr>
            <a:xfrm>
              <a:off x="5161005" y="5539944"/>
              <a:ext cx="338554" cy="461665"/>
            </a:xfrm>
            <a:prstGeom prst="rect">
              <a:avLst/>
            </a:prstGeom>
            <a:noFill/>
          </p:spPr>
          <p:txBody>
            <a:bodyPr wrap="none" rtlCol="0">
              <a:spAutoFit/>
            </a:bodyPr>
            <a:lstStyle/>
            <a:p>
              <a:r>
                <a:rPr lang="en-US" sz="2400" dirty="0">
                  <a:solidFill>
                    <a:srgbClr val="D60093"/>
                  </a:solidFill>
                </a:rPr>
                <a:t>=</a:t>
              </a:r>
            </a:p>
          </p:txBody>
        </p:sp>
        <p:sp>
          <p:nvSpPr>
            <p:cNvPr id="49" name="TextBox 48"/>
            <p:cNvSpPr txBox="1"/>
            <p:nvPr/>
          </p:nvSpPr>
          <p:spPr>
            <a:xfrm>
              <a:off x="6705597" y="5358712"/>
              <a:ext cx="793807" cy="461665"/>
            </a:xfrm>
            <a:prstGeom prst="rect">
              <a:avLst/>
            </a:prstGeom>
            <a:noFill/>
          </p:spPr>
          <p:txBody>
            <a:bodyPr wrap="none" rtlCol="0">
              <a:spAutoFit/>
            </a:bodyPr>
            <a:lstStyle/>
            <a:p>
              <a:r>
                <a:rPr lang="en-US" sz="2400" dirty="0">
                  <a:solidFill>
                    <a:srgbClr val="D60093"/>
                  </a:solidFill>
                </a:rPr>
                <a:t>[20]</a:t>
              </a:r>
              <a:r>
                <a:rPr lang="en-US" sz="2400" baseline="-25000" dirty="0">
                  <a:solidFill>
                    <a:srgbClr val="D60093"/>
                  </a:solidFill>
                </a:rPr>
                <a:t>o</a:t>
              </a:r>
            </a:p>
          </p:txBody>
        </p:sp>
        <p:cxnSp>
          <p:nvCxnSpPr>
            <p:cNvPr id="50" name="Straight Connector 49"/>
            <p:cNvCxnSpPr/>
            <p:nvPr/>
          </p:nvCxnSpPr>
          <p:spPr>
            <a:xfrm>
              <a:off x="6795634" y="5795319"/>
              <a:ext cx="463051" cy="0"/>
            </a:xfrm>
            <a:prstGeom prst="line">
              <a:avLst/>
            </a:prstGeom>
            <a:ln w="19050">
              <a:solidFill>
                <a:srgbClr val="D60093"/>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736855" y="5721176"/>
              <a:ext cx="886781" cy="461665"/>
            </a:xfrm>
            <a:prstGeom prst="rect">
              <a:avLst/>
            </a:prstGeom>
            <a:noFill/>
          </p:spPr>
          <p:txBody>
            <a:bodyPr wrap="none" rtlCol="0">
              <a:spAutoFit/>
            </a:bodyPr>
            <a:lstStyle/>
            <a:p>
              <a:r>
                <a:rPr lang="en-US" sz="2400" dirty="0">
                  <a:solidFill>
                    <a:srgbClr val="D60093"/>
                  </a:solidFill>
                </a:rPr>
                <a:t>[400]</a:t>
              </a:r>
              <a:r>
                <a:rPr lang="en-US" sz="2400" baseline="-25000" dirty="0" err="1">
                  <a:solidFill>
                    <a:srgbClr val="D60093"/>
                  </a:solidFill>
                </a:rPr>
                <a:t>i</a:t>
              </a:r>
              <a:endParaRPr lang="en-US" sz="2400" baseline="-25000" dirty="0">
                <a:solidFill>
                  <a:srgbClr val="D60093"/>
                </a:solidFill>
              </a:endParaRPr>
            </a:p>
          </p:txBody>
        </p:sp>
        <p:sp>
          <p:nvSpPr>
            <p:cNvPr id="46" name="TextBox 45"/>
            <p:cNvSpPr txBox="1"/>
            <p:nvPr/>
          </p:nvSpPr>
          <p:spPr>
            <a:xfrm>
              <a:off x="5420496" y="5385485"/>
              <a:ext cx="495649" cy="461665"/>
            </a:xfrm>
            <a:prstGeom prst="rect">
              <a:avLst/>
            </a:prstGeom>
            <a:noFill/>
          </p:spPr>
          <p:txBody>
            <a:bodyPr wrap="none" rtlCol="0">
              <a:spAutoFit/>
            </a:bodyPr>
            <a:lstStyle/>
            <a:p>
              <a:r>
                <a:rPr lang="en-US" sz="2400" dirty="0">
                  <a:solidFill>
                    <a:srgbClr val="D60093"/>
                  </a:solidFill>
                </a:rPr>
                <a:t>58</a:t>
              </a:r>
            </a:p>
          </p:txBody>
        </p:sp>
        <p:cxnSp>
          <p:nvCxnSpPr>
            <p:cNvPr id="47" name="Straight Connector 46"/>
            <p:cNvCxnSpPr/>
            <p:nvPr/>
          </p:nvCxnSpPr>
          <p:spPr>
            <a:xfrm>
              <a:off x="5520039" y="5780901"/>
              <a:ext cx="296562" cy="0"/>
            </a:xfrm>
            <a:prstGeom prst="line">
              <a:avLst/>
            </a:prstGeom>
            <a:ln w="19050">
              <a:solidFill>
                <a:srgbClr val="D60093"/>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515073" y="5694403"/>
              <a:ext cx="340158" cy="461665"/>
            </a:xfrm>
            <a:prstGeom prst="rect">
              <a:avLst/>
            </a:prstGeom>
            <a:noFill/>
          </p:spPr>
          <p:txBody>
            <a:bodyPr wrap="none" rtlCol="0">
              <a:spAutoFit/>
            </a:bodyPr>
            <a:lstStyle/>
            <a:p>
              <a:r>
                <a:rPr lang="en-US" sz="2400" dirty="0">
                  <a:solidFill>
                    <a:srgbClr val="D60093"/>
                  </a:solidFill>
                </a:rPr>
                <a:t>1</a:t>
              </a:r>
            </a:p>
          </p:txBody>
        </p:sp>
        <p:sp>
          <p:nvSpPr>
            <p:cNvPr id="45" name="TextBox 44"/>
            <p:cNvSpPr txBox="1"/>
            <p:nvPr/>
          </p:nvSpPr>
          <p:spPr>
            <a:xfrm>
              <a:off x="5787081" y="5391665"/>
              <a:ext cx="604653" cy="461665"/>
            </a:xfrm>
            <a:prstGeom prst="rect">
              <a:avLst/>
            </a:prstGeom>
            <a:noFill/>
          </p:spPr>
          <p:txBody>
            <a:bodyPr wrap="none" rtlCol="0">
              <a:spAutoFit/>
            </a:bodyPr>
            <a:lstStyle/>
            <a:p>
              <a:r>
                <a:rPr lang="en-US" sz="2400" dirty="0">
                  <a:solidFill>
                    <a:srgbClr val="D60093"/>
                  </a:solidFill>
                </a:rPr>
                <a:t>mV</a:t>
              </a:r>
            </a:p>
          </p:txBody>
        </p:sp>
        <p:sp>
          <p:nvSpPr>
            <p:cNvPr id="43" name="TextBox 42"/>
            <p:cNvSpPr txBox="1"/>
            <p:nvPr/>
          </p:nvSpPr>
          <p:spPr>
            <a:xfrm>
              <a:off x="6297827" y="5539944"/>
              <a:ext cx="561372" cy="461665"/>
            </a:xfrm>
            <a:prstGeom prst="rect">
              <a:avLst/>
            </a:prstGeom>
            <a:noFill/>
          </p:spPr>
          <p:txBody>
            <a:bodyPr wrap="none" rtlCol="0">
              <a:spAutoFit/>
            </a:bodyPr>
            <a:lstStyle/>
            <a:p>
              <a:r>
                <a:rPr lang="en-US" sz="2400" dirty="0">
                  <a:solidFill>
                    <a:srgbClr val="D60093"/>
                  </a:solidFill>
                </a:rPr>
                <a:t>log</a:t>
              </a:r>
            </a:p>
          </p:txBody>
        </p:sp>
        <p:sp>
          <p:nvSpPr>
            <p:cNvPr id="53" name="TextBox 52"/>
            <p:cNvSpPr txBox="1"/>
            <p:nvPr/>
          </p:nvSpPr>
          <p:spPr>
            <a:xfrm>
              <a:off x="7512908" y="5494636"/>
              <a:ext cx="338554" cy="461665"/>
            </a:xfrm>
            <a:prstGeom prst="rect">
              <a:avLst/>
            </a:prstGeom>
            <a:noFill/>
          </p:spPr>
          <p:txBody>
            <a:bodyPr wrap="none" rtlCol="0">
              <a:spAutoFit/>
            </a:bodyPr>
            <a:lstStyle/>
            <a:p>
              <a:r>
                <a:rPr lang="en-US" sz="2400" dirty="0">
                  <a:solidFill>
                    <a:srgbClr val="D60093"/>
                  </a:solidFill>
                </a:rPr>
                <a:t>=</a:t>
              </a:r>
            </a:p>
          </p:txBody>
        </p:sp>
        <p:sp>
          <p:nvSpPr>
            <p:cNvPr id="54" name="TextBox 53"/>
            <p:cNvSpPr txBox="1"/>
            <p:nvPr/>
          </p:nvSpPr>
          <p:spPr>
            <a:xfrm>
              <a:off x="7747689" y="5482279"/>
              <a:ext cx="1079142" cy="461665"/>
            </a:xfrm>
            <a:prstGeom prst="rect">
              <a:avLst/>
            </a:prstGeom>
            <a:noFill/>
          </p:spPr>
          <p:txBody>
            <a:bodyPr wrap="none" rtlCol="0">
              <a:spAutoFit/>
            </a:bodyPr>
            <a:lstStyle/>
            <a:p>
              <a:r>
                <a:rPr lang="en-US" sz="2400" dirty="0">
                  <a:solidFill>
                    <a:srgbClr val="D60093"/>
                  </a:solidFill>
                </a:rPr>
                <a:t>-75 mV</a:t>
              </a:r>
              <a:endParaRPr lang="en-US" sz="2400" baseline="-25000" dirty="0">
                <a:solidFill>
                  <a:srgbClr val="D60093"/>
                </a:solidFill>
              </a:endParaRPr>
            </a:p>
          </p:txBody>
        </p:sp>
      </p:grpSp>
      <p:sp>
        <p:nvSpPr>
          <p:cNvPr id="56" name="TextBox 55"/>
          <p:cNvSpPr txBox="1"/>
          <p:nvPr/>
        </p:nvSpPr>
        <p:spPr>
          <a:xfrm>
            <a:off x="688111" y="5913820"/>
            <a:ext cx="8340811" cy="646331"/>
          </a:xfrm>
          <a:prstGeom prst="rect">
            <a:avLst/>
          </a:prstGeom>
          <a:noFill/>
        </p:spPr>
        <p:txBody>
          <a:bodyPr wrap="square" rtlCol="0">
            <a:spAutoFit/>
          </a:bodyPr>
          <a:lstStyle/>
          <a:p>
            <a:r>
              <a:rPr lang="en-US" dirty="0">
                <a:solidFill>
                  <a:srgbClr val="6600CC"/>
                </a:solidFill>
              </a:rPr>
              <a:t>So -75 mV is the equilibrium potential for K</a:t>
            </a:r>
            <a:r>
              <a:rPr lang="en-US" baseline="30000" dirty="0">
                <a:solidFill>
                  <a:srgbClr val="6600CC"/>
                </a:solidFill>
              </a:rPr>
              <a:t>+</a:t>
            </a:r>
            <a:r>
              <a:rPr lang="en-US" dirty="0">
                <a:solidFill>
                  <a:srgbClr val="6600CC"/>
                </a:solidFill>
              </a:rPr>
              <a:t> but also since the glial cell is only permeable to K</a:t>
            </a:r>
            <a:r>
              <a:rPr lang="en-US" baseline="30000" dirty="0">
                <a:solidFill>
                  <a:srgbClr val="6600CC"/>
                </a:solidFill>
              </a:rPr>
              <a:t>+</a:t>
            </a:r>
            <a:r>
              <a:rPr lang="en-US" dirty="0">
                <a:solidFill>
                  <a:srgbClr val="6600CC"/>
                </a:solidFill>
              </a:rPr>
              <a:t> at rest, this is ALSO the resting membrane potential.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40" y="4171114"/>
            <a:ext cx="2659089" cy="1777214"/>
          </a:xfrm>
          <a:prstGeom prst="rect">
            <a:avLst/>
          </a:prstGeom>
        </p:spPr>
      </p:pic>
    </p:spTree>
    <p:extLst>
      <p:ext uri="{BB962C8B-B14F-4D97-AF65-F5344CB8AC3E}">
        <p14:creationId xmlns:p14="http://schemas.microsoft.com/office/powerpoint/2010/main" val="36180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2"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2588" y="959224"/>
            <a:ext cx="4823011" cy="369332"/>
          </a:xfrm>
          <a:prstGeom prst="rect">
            <a:avLst/>
          </a:prstGeom>
          <a:noFill/>
        </p:spPr>
        <p:txBody>
          <a:bodyPr wrap="square" rtlCol="0">
            <a:spAutoFit/>
          </a:bodyPr>
          <a:lstStyle/>
          <a:p>
            <a:r>
              <a:rPr lang="en-US" dirty="0"/>
              <a:t>What does the nervous system use for signaling?</a:t>
            </a:r>
          </a:p>
        </p:txBody>
      </p:sp>
      <p:sp>
        <p:nvSpPr>
          <p:cNvPr id="6" name="TextBox 5"/>
          <p:cNvSpPr txBox="1"/>
          <p:nvPr/>
        </p:nvSpPr>
        <p:spPr>
          <a:xfrm>
            <a:off x="1344706" y="2501153"/>
            <a:ext cx="6275294" cy="2031325"/>
          </a:xfrm>
          <a:prstGeom prst="rect">
            <a:avLst/>
          </a:prstGeom>
          <a:noFill/>
        </p:spPr>
        <p:txBody>
          <a:bodyPr wrap="square" rtlCol="0">
            <a:spAutoFit/>
          </a:bodyPr>
          <a:lstStyle/>
          <a:p>
            <a:pPr algn="ctr"/>
            <a:r>
              <a:rPr lang="en-US" dirty="0"/>
              <a:t>Or</a:t>
            </a:r>
          </a:p>
          <a:p>
            <a:pPr algn="ctr"/>
            <a:r>
              <a:rPr lang="en-US" dirty="0"/>
              <a:t>What happens in the </a:t>
            </a:r>
            <a:r>
              <a:rPr lang="en-US" u="sng" dirty="0"/>
              <a:t>brain/nervous system</a:t>
            </a:r>
            <a:r>
              <a:rPr lang="en-US" dirty="0"/>
              <a:t> when you perceive the pencil in your hand,</a:t>
            </a:r>
          </a:p>
          <a:p>
            <a:pPr algn="ctr"/>
            <a:r>
              <a:rPr lang="en-US" dirty="0"/>
              <a:t>the black lines forming words on this slide,</a:t>
            </a:r>
          </a:p>
          <a:p>
            <a:pPr algn="ctr"/>
            <a:r>
              <a:rPr lang="en-US" dirty="0"/>
              <a:t>the sound of the screen lowering</a:t>
            </a:r>
          </a:p>
          <a:p>
            <a:pPr algn="ctr"/>
            <a:r>
              <a:rPr lang="en-US" i="1" dirty="0"/>
              <a:t>What is different in the brain than before this perception happened?</a:t>
            </a:r>
          </a:p>
        </p:txBody>
      </p:sp>
    </p:spTree>
    <p:extLst>
      <p:ext uri="{BB962C8B-B14F-4D97-AF65-F5344CB8AC3E}">
        <p14:creationId xmlns:p14="http://schemas.microsoft.com/office/powerpoint/2010/main" val="420330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Resting membrane potential in neurons</a:t>
            </a:r>
          </a:p>
        </p:txBody>
      </p:sp>
      <p:sp>
        <p:nvSpPr>
          <p:cNvPr id="3" name="TextBox 2"/>
          <p:cNvSpPr txBox="1"/>
          <p:nvPr/>
        </p:nvSpPr>
        <p:spPr>
          <a:xfrm>
            <a:off x="679622" y="704337"/>
            <a:ext cx="7648832" cy="646331"/>
          </a:xfrm>
          <a:prstGeom prst="rect">
            <a:avLst/>
          </a:prstGeom>
          <a:noFill/>
        </p:spPr>
        <p:txBody>
          <a:bodyPr wrap="square" rtlCol="0">
            <a:spAutoFit/>
          </a:bodyPr>
          <a:lstStyle/>
          <a:p>
            <a:r>
              <a:rPr lang="en-US" dirty="0"/>
              <a:t>Unlike glia, neurons are permeable to Na</a:t>
            </a:r>
            <a:r>
              <a:rPr lang="en-US" baseline="30000" dirty="0"/>
              <a:t>+</a:t>
            </a:r>
            <a:r>
              <a:rPr lang="en-US" dirty="0"/>
              <a:t>, Cl</a:t>
            </a:r>
            <a:r>
              <a:rPr lang="en-US" baseline="30000" dirty="0"/>
              <a:t>-</a:t>
            </a:r>
            <a:r>
              <a:rPr lang="en-US" dirty="0"/>
              <a:t> AND K</a:t>
            </a:r>
            <a:r>
              <a:rPr lang="en-US" baseline="30000" dirty="0"/>
              <a:t>+</a:t>
            </a:r>
            <a:r>
              <a:rPr lang="en-US" dirty="0"/>
              <a:t> at rest.  Only the large organic anions are unable to permeate the cell membrane.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4699"/>
          <a:stretch/>
        </p:blipFill>
        <p:spPr>
          <a:xfrm>
            <a:off x="855437" y="1729952"/>
            <a:ext cx="3038535" cy="1655806"/>
          </a:xfrm>
          <a:prstGeom prst="rect">
            <a:avLst/>
          </a:prstGeom>
        </p:spPr>
      </p:pic>
      <p:sp>
        <p:nvSpPr>
          <p:cNvPr id="5" name="TextBox 4"/>
          <p:cNvSpPr txBox="1"/>
          <p:nvPr/>
        </p:nvSpPr>
        <p:spPr>
          <a:xfrm>
            <a:off x="5782962" y="3286904"/>
            <a:ext cx="3126260" cy="1754326"/>
          </a:xfrm>
          <a:prstGeom prst="rect">
            <a:avLst/>
          </a:prstGeom>
          <a:noFill/>
        </p:spPr>
        <p:txBody>
          <a:bodyPr wrap="square" rtlCol="0">
            <a:spAutoFit/>
          </a:bodyPr>
          <a:lstStyle/>
          <a:p>
            <a:r>
              <a:rPr lang="en-US" dirty="0">
                <a:solidFill>
                  <a:srgbClr val="0000CC"/>
                </a:solidFill>
              </a:rPr>
              <a:t>The resting potential of a cell is determined by the proportions of different types of ion channels that are open, together with the value of their equilibrium potentials.</a:t>
            </a:r>
          </a:p>
        </p:txBody>
      </p:sp>
      <p:sp>
        <p:nvSpPr>
          <p:cNvPr id="6" name="TextBox 5"/>
          <p:cNvSpPr txBox="1"/>
          <p:nvPr/>
        </p:nvSpPr>
        <p:spPr>
          <a:xfrm>
            <a:off x="98853" y="2026512"/>
            <a:ext cx="877330" cy="1384995"/>
          </a:xfrm>
          <a:prstGeom prst="rect">
            <a:avLst/>
          </a:prstGeom>
          <a:noFill/>
        </p:spPr>
        <p:txBody>
          <a:bodyPr wrap="square" rtlCol="0">
            <a:spAutoFit/>
          </a:bodyPr>
          <a:lstStyle/>
          <a:p>
            <a:r>
              <a:rPr lang="en-US" sz="1200" i="1" dirty="0"/>
              <a:t>Lengths of arrows represent relative amplitude of driving force</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26018" b="29043"/>
          <a:stretch/>
        </p:blipFill>
        <p:spPr>
          <a:xfrm>
            <a:off x="3943486" y="2916200"/>
            <a:ext cx="1707054" cy="2113005"/>
          </a:xfrm>
          <a:prstGeom prst="rect">
            <a:avLst/>
          </a:prstGeom>
        </p:spPr>
      </p:pic>
      <p:grpSp>
        <p:nvGrpSpPr>
          <p:cNvPr id="15" name="Group 14"/>
          <p:cNvGrpSpPr/>
          <p:nvPr/>
        </p:nvGrpSpPr>
        <p:grpSpPr>
          <a:xfrm>
            <a:off x="3607554" y="1233414"/>
            <a:ext cx="2113625" cy="2214127"/>
            <a:chOff x="3607554" y="961560"/>
            <a:chExt cx="2113625" cy="2214127"/>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62682"/>
            <a:stretch/>
          </p:blipFill>
          <p:spPr>
            <a:xfrm>
              <a:off x="3943486" y="1421027"/>
              <a:ext cx="1707054" cy="1754660"/>
            </a:xfrm>
            <a:prstGeom prst="rect">
              <a:avLst/>
            </a:prstGeom>
          </p:spPr>
        </p:pic>
        <p:sp>
          <p:nvSpPr>
            <p:cNvPr id="8" name="TextBox 7"/>
            <p:cNvSpPr txBox="1"/>
            <p:nvPr/>
          </p:nvSpPr>
          <p:spPr>
            <a:xfrm>
              <a:off x="3607554" y="961560"/>
              <a:ext cx="1345296" cy="523220"/>
            </a:xfrm>
            <a:prstGeom prst="rect">
              <a:avLst/>
            </a:prstGeom>
            <a:noFill/>
          </p:spPr>
          <p:txBody>
            <a:bodyPr wrap="square" rtlCol="0">
              <a:spAutoFit/>
            </a:bodyPr>
            <a:lstStyle/>
            <a:p>
              <a:pPr algn="ctr"/>
              <a:r>
                <a:rPr lang="en-US" sz="1400" i="1" dirty="0">
                  <a:solidFill>
                    <a:schemeClr val="accent1">
                      <a:lumMod val="75000"/>
                    </a:schemeClr>
                  </a:solidFill>
                </a:rPr>
                <a:t>NET driving force</a:t>
              </a:r>
            </a:p>
          </p:txBody>
        </p:sp>
        <p:sp>
          <p:nvSpPr>
            <p:cNvPr id="14" name="TextBox 13"/>
            <p:cNvSpPr txBox="1"/>
            <p:nvPr/>
          </p:nvSpPr>
          <p:spPr>
            <a:xfrm>
              <a:off x="3855309" y="2496065"/>
              <a:ext cx="1865870" cy="461665"/>
            </a:xfrm>
            <a:prstGeom prst="rect">
              <a:avLst/>
            </a:prstGeom>
            <a:noFill/>
          </p:spPr>
          <p:txBody>
            <a:bodyPr wrap="square" rtlCol="0">
              <a:spAutoFit/>
            </a:bodyPr>
            <a:lstStyle/>
            <a:p>
              <a:r>
                <a:rPr lang="en-US" sz="1200" i="1" dirty="0"/>
                <a:t>Length of arrows denote the size of net driving force</a:t>
              </a:r>
            </a:p>
          </p:txBody>
        </p:sp>
      </p:grpSp>
      <p:grpSp>
        <p:nvGrpSpPr>
          <p:cNvPr id="17" name="Group 16"/>
          <p:cNvGrpSpPr/>
          <p:nvPr/>
        </p:nvGrpSpPr>
        <p:grpSpPr>
          <a:xfrm>
            <a:off x="107501" y="3385756"/>
            <a:ext cx="3786471" cy="1606379"/>
            <a:chOff x="107501" y="3113902"/>
            <a:chExt cx="3786471" cy="1606379"/>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5301" b="30452"/>
            <a:stretch/>
          </p:blipFill>
          <p:spPr>
            <a:xfrm>
              <a:off x="855437" y="3113902"/>
              <a:ext cx="3038535" cy="1606379"/>
            </a:xfrm>
            <a:prstGeom prst="rect">
              <a:avLst/>
            </a:prstGeom>
          </p:spPr>
        </p:pic>
        <p:sp>
          <p:nvSpPr>
            <p:cNvPr id="16" name="TextBox 15"/>
            <p:cNvSpPr txBox="1"/>
            <p:nvPr/>
          </p:nvSpPr>
          <p:spPr>
            <a:xfrm flipH="1">
              <a:off x="107501" y="3731740"/>
              <a:ext cx="769827" cy="461665"/>
            </a:xfrm>
            <a:prstGeom prst="rect">
              <a:avLst/>
            </a:prstGeom>
            <a:noFill/>
          </p:spPr>
          <p:txBody>
            <a:bodyPr wrap="square" rtlCol="0">
              <a:spAutoFit/>
            </a:bodyPr>
            <a:lstStyle/>
            <a:p>
              <a:r>
                <a:rPr lang="en-US" sz="1200" dirty="0"/>
                <a:t>Add Na</a:t>
              </a:r>
              <a:r>
                <a:rPr lang="en-US" sz="1200" baseline="30000" dirty="0"/>
                <a:t>+</a:t>
              </a:r>
              <a:r>
                <a:rPr lang="en-US" sz="1200" dirty="0"/>
                <a:t> channels</a:t>
              </a:r>
            </a:p>
          </p:txBody>
        </p:sp>
      </p:grpSp>
      <p:grpSp>
        <p:nvGrpSpPr>
          <p:cNvPr id="20" name="Group 19"/>
          <p:cNvGrpSpPr/>
          <p:nvPr/>
        </p:nvGrpSpPr>
        <p:grpSpPr>
          <a:xfrm>
            <a:off x="49428" y="4868568"/>
            <a:ext cx="8810367" cy="1798140"/>
            <a:chOff x="49428" y="4868568"/>
            <a:chExt cx="8810367" cy="179814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70602"/>
            <a:stretch/>
          </p:blipFill>
          <p:spPr>
            <a:xfrm>
              <a:off x="855437" y="5041562"/>
              <a:ext cx="3038535" cy="1378944"/>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67541"/>
            <a:stretch/>
          </p:blipFill>
          <p:spPr>
            <a:xfrm>
              <a:off x="3943486" y="4868568"/>
              <a:ext cx="1707054" cy="1526199"/>
            </a:xfrm>
            <a:prstGeom prst="rect">
              <a:avLst/>
            </a:prstGeom>
          </p:spPr>
        </p:pic>
        <p:sp>
          <p:nvSpPr>
            <p:cNvPr id="18" name="TextBox 17"/>
            <p:cNvSpPr txBox="1"/>
            <p:nvPr/>
          </p:nvSpPr>
          <p:spPr>
            <a:xfrm>
              <a:off x="49428" y="5226909"/>
              <a:ext cx="902043" cy="830997"/>
            </a:xfrm>
            <a:prstGeom prst="rect">
              <a:avLst/>
            </a:prstGeom>
            <a:noFill/>
          </p:spPr>
          <p:txBody>
            <a:bodyPr wrap="square" rtlCol="0">
              <a:spAutoFit/>
            </a:bodyPr>
            <a:lstStyle/>
            <a:p>
              <a:r>
                <a:rPr lang="en-US" sz="1200" dirty="0"/>
                <a:t>Over time RMP settles at new level</a:t>
              </a:r>
            </a:p>
          </p:txBody>
        </p:sp>
        <p:sp>
          <p:nvSpPr>
            <p:cNvPr id="19" name="TextBox 18"/>
            <p:cNvSpPr txBox="1"/>
            <p:nvPr/>
          </p:nvSpPr>
          <p:spPr>
            <a:xfrm>
              <a:off x="5844745" y="5066270"/>
              <a:ext cx="3015050" cy="1600438"/>
            </a:xfrm>
            <a:prstGeom prst="rect">
              <a:avLst/>
            </a:prstGeom>
            <a:noFill/>
          </p:spPr>
          <p:txBody>
            <a:bodyPr wrap="square" rtlCol="0">
              <a:spAutoFit/>
            </a:bodyPr>
            <a:lstStyle/>
            <a:p>
              <a:r>
                <a:rPr lang="en-US" sz="1400" dirty="0">
                  <a:solidFill>
                    <a:srgbClr val="006600"/>
                  </a:solidFill>
                </a:rPr>
                <a:t>Influx of Na</a:t>
              </a:r>
              <a:r>
                <a:rPr lang="en-US" sz="1400" baseline="30000" dirty="0">
                  <a:solidFill>
                    <a:srgbClr val="006600"/>
                  </a:solidFill>
                </a:rPr>
                <a:t>+</a:t>
              </a:r>
              <a:r>
                <a:rPr lang="en-US" sz="1400" dirty="0">
                  <a:solidFill>
                    <a:srgbClr val="006600"/>
                  </a:solidFill>
                </a:rPr>
                <a:t> is balanced by efflux of K</a:t>
              </a:r>
              <a:r>
                <a:rPr lang="en-US" sz="1400" baseline="30000" dirty="0">
                  <a:solidFill>
                    <a:srgbClr val="006600"/>
                  </a:solidFill>
                </a:rPr>
                <a:t>+</a:t>
              </a:r>
              <a:r>
                <a:rPr lang="en-US" sz="1400" dirty="0">
                  <a:solidFill>
                    <a:srgbClr val="006600"/>
                  </a:solidFill>
                </a:rPr>
                <a:t>. More K</a:t>
              </a:r>
              <a:r>
                <a:rPr lang="en-US" sz="1400" baseline="30000" dirty="0">
                  <a:solidFill>
                    <a:srgbClr val="006600"/>
                  </a:solidFill>
                </a:rPr>
                <a:t>+</a:t>
              </a:r>
              <a:r>
                <a:rPr lang="en-US" sz="1400" dirty="0">
                  <a:solidFill>
                    <a:srgbClr val="006600"/>
                  </a:solidFill>
                </a:rPr>
                <a:t> channels than Na</a:t>
              </a:r>
              <a:r>
                <a:rPr lang="en-US" sz="1400" baseline="30000" dirty="0">
                  <a:solidFill>
                    <a:srgbClr val="006600"/>
                  </a:solidFill>
                </a:rPr>
                <a:t>+</a:t>
              </a:r>
              <a:r>
                <a:rPr lang="en-US" sz="1400" dirty="0">
                  <a:solidFill>
                    <a:srgbClr val="006600"/>
                  </a:solidFill>
                </a:rPr>
                <a:t> channels. So small net driving force for K</a:t>
              </a:r>
              <a:r>
                <a:rPr lang="en-US" sz="1400" baseline="30000" dirty="0">
                  <a:solidFill>
                    <a:srgbClr val="006600"/>
                  </a:solidFill>
                </a:rPr>
                <a:t>+</a:t>
              </a:r>
              <a:r>
                <a:rPr lang="en-US" sz="1400" dirty="0">
                  <a:solidFill>
                    <a:srgbClr val="006600"/>
                  </a:solidFill>
                </a:rPr>
                <a:t> at each channel but because more channels – the K</a:t>
              </a:r>
              <a:r>
                <a:rPr lang="en-US" sz="1400" baseline="30000" dirty="0">
                  <a:solidFill>
                    <a:srgbClr val="006600"/>
                  </a:solidFill>
                </a:rPr>
                <a:t>+</a:t>
              </a:r>
              <a:r>
                <a:rPr lang="en-US" sz="1400" dirty="0">
                  <a:solidFill>
                    <a:srgbClr val="006600"/>
                  </a:solidFill>
                </a:rPr>
                <a:t> current balances that of the Na</a:t>
              </a:r>
              <a:r>
                <a:rPr lang="en-US" sz="1400" baseline="30000" dirty="0">
                  <a:solidFill>
                    <a:srgbClr val="006600"/>
                  </a:solidFill>
                </a:rPr>
                <a:t>+</a:t>
              </a:r>
              <a:r>
                <a:rPr lang="en-US" sz="1400" dirty="0">
                  <a:solidFill>
                    <a:srgbClr val="006600"/>
                  </a:solidFill>
                </a:rPr>
                <a:t> current with larger driving force but fewer channels</a:t>
              </a:r>
            </a:p>
          </p:txBody>
        </p:sp>
      </p:gr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131" y="1344097"/>
            <a:ext cx="2857143" cy="2044444"/>
          </a:xfrm>
          <a:prstGeom prst="rect">
            <a:avLst/>
          </a:prstGeom>
        </p:spPr>
      </p:pic>
      <p:sp>
        <p:nvSpPr>
          <p:cNvPr id="13" name="TextBox 12">
            <a:extLst>
              <a:ext uri="{FF2B5EF4-FFF2-40B4-BE49-F238E27FC236}">
                <a16:creationId xmlns:a16="http://schemas.microsoft.com/office/drawing/2014/main" id="{76ABF384-FE1C-4C24-AC26-DAEA2FF99D30}"/>
              </a:ext>
            </a:extLst>
          </p:cNvPr>
          <p:cNvSpPr txBox="1"/>
          <p:nvPr/>
        </p:nvSpPr>
        <p:spPr>
          <a:xfrm>
            <a:off x="198120" y="6535302"/>
            <a:ext cx="5646625" cy="246221"/>
          </a:xfrm>
          <a:prstGeom prst="rect">
            <a:avLst/>
          </a:prstGeom>
          <a:noFill/>
        </p:spPr>
        <p:txBody>
          <a:bodyPr wrap="square" rtlCol="0">
            <a:spAutoFit/>
          </a:bodyPr>
          <a:lstStyle/>
          <a:p>
            <a:r>
              <a:rPr lang="en-US" sz="1000" i="1" dirty="0">
                <a:solidFill>
                  <a:schemeClr val="accent6">
                    <a:lumMod val="75000"/>
                  </a:schemeClr>
                </a:solidFill>
              </a:rPr>
              <a:t>Why is current different than driving force? Because it is affected by the number of channels that are open.</a:t>
            </a:r>
          </a:p>
        </p:txBody>
      </p:sp>
    </p:spTree>
    <p:extLst>
      <p:ext uri="{BB962C8B-B14F-4D97-AF65-F5344CB8AC3E}">
        <p14:creationId xmlns:p14="http://schemas.microsoft.com/office/powerpoint/2010/main" val="330854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5" name="TextBox 4"/>
          <p:cNvSpPr txBox="1"/>
          <p:nvPr/>
        </p:nvSpPr>
        <p:spPr>
          <a:xfrm>
            <a:off x="1285721" y="1334736"/>
            <a:ext cx="6806719" cy="1754326"/>
          </a:xfrm>
          <a:prstGeom prst="rect">
            <a:avLst/>
          </a:prstGeom>
          <a:noFill/>
        </p:spPr>
        <p:txBody>
          <a:bodyPr wrap="square" rtlCol="0">
            <a:spAutoFit/>
          </a:bodyPr>
          <a:lstStyle/>
          <a:p>
            <a:r>
              <a:rPr lang="en-US" dirty="0">
                <a:solidFill>
                  <a:srgbClr val="0000CC"/>
                </a:solidFill>
              </a:rPr>
              <a:t>In a resting cell there are few Na</a:t>
            </a:r>
            <a:r>
              <a:rPr lang="en-US" baseline="30000" dirty="0">
                <a:solidFill>
                  <a:srgbClr val="0000CC"/>
                </a:solidFill>
              </a:rPr>
              <a:t>+</a:t>
            </a:r>
            <a:r>
              <a:rPr lang="en-US" dirty="0">
                <a:solidFill>
                  <a:srgbClr val="0000CC"/>
                </a:solidFill>
              </a:rPr>
              <a:t> channels open so membrane conductance of Na</a:t>
            </a:r>
            <a:r>
              <a:rPr lang="en-US" baseline="30000" dirty="0">
                <a:solidFill>
                  <a:srgbClr val="0000CC"/>
                </a:solidFill>
              </a:rPr>
              <a:t>+</a:t>
            </a:r>
            <a:r>
              <a:rPr lang="en-US" dirty="0">
                <a:solidFill>
                  <a:srgbClr val="0000CC"/>
                </a:solidFill>
              </a:rPr>
              <a:t> is low despite the large chemical and electrical forces driving Na</a:t>
            </a:r>
            <a:r>
              <a:rPr lang="en-US" baseline="30000" dirty="0">
                <a:solidFill>
                  <a:srgbClr val="0000CC"/>
                </a:solidFill>
              </a:rPr>
              <a:t>+</a:t>
            </a:r>
            <a:r>
              <a:rPr lang="en-US" dirty="0">
                <a:solidFill>
                  <a:srgbClr val="0000CC"/>
                </a:solidFill>
              </a:rPr>
              <a:t> into the cell.</a:t>
            </a:r>
          </a:p>
          <a:p>
            <a:endParaRPr lang="en-US" dirty="0">
              <a:solidFill>
                <a:srgbClr val="0000CC"/>
              </a:solidFill>
            </a:endParaRPr>
          </a:p>
          <a:p>
            <a:r>
              <a:rPr lang="en-US" dirty="0">
                <a:solidFill>
                  <a:srgbClr val="0000CC"/>
                </a:solidFill>
              </a:rPr>
              <a:t>In contrast, many K</a:t>
            </a:r>
            <a:r>
              <a:rPr lang="en-US" baseline="30000" dirty="0">
                <a:solidFill>
                  <a:srgbClr val="0000CC"/>
                </a:solidFill>
              </a:rPr>
              <a:t>+</a:t>
            </a:r>
            <a:r>
              <a:rPr lang="en-US" dirty="0">
                <a:solidFill>
                  <a:srgbClr val="0000CC"/>
                </a:solidFill>
              </a:rPr>
              <a:t> channels are open at rest so the membrane conductance of K</a:t>
            </a:r>
            <a:r>
              <a:rPr lang="en-US" baseline="30000" dirty="0">
                <a:solidFill>
                  <a:srgbClr val="0000CC"/>
                </a:solidFill>
              </a:rPr>
              <a:t>+</a:t>
            </a:r>
            <a:r>
              <a:rPr lang="en-US" dirty="0">
                <a:solidFill>
                  <a:srgbClr val="0000CC"/>
                </a:solidFill>
              </a:rPr>
              <a:t> is relatively large even though the force is small.</a:t>
            </a:r>
          </a:p>
        </p:txBody>
      </p:sp>
    </p:spTree>
    <p:extLst>
      <p:ext uri="{BB962C8B-B14F-4D97-AF65-F5344CB8AC3E}">
        <p14:creationId xmlns:p14="http://schemas.microsoft.com/office/powerpoint/2010/main" val="1355038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rgbClr val="0000CC"/>
                </a:solidFill>
              </a:rPr>
              <a:t>Contributions of different ions to the resting membrane potential (RMP) can be quantified by the Goldman Equation</a:t>
            </a:r>
          </a:p>
        </p:txBody>
      </p:sp>
      <p:sp>
        <p:nvSpPr>
          <p:cNvPr id="3" name="TextBox 2"/>
          <p:cNvSpPr txBox="1"/>
          <p:nvPr/>
        </p:nvSpPr>
        <p:spPr>
          <a:xfrm>
            <a:off x="704335" y="1087395"/>
            <a:ext cx="7710616" cy="923330"/>
          </a:xfrm>
          <a:prstGeom prst="rect">
            <a:avLst/>
          </a:prstGeom>
          <a:noFill/>
        </p:spPr>
        <p:txBody>
          <a:bodyPr wrap="square" rtlCol="0">
            <a:spAutoFit/>
          </a:bodyPr>
          <a:lstStyle/>
          <a:p>
            <a:r>
              <a:rPr lang="en-US" dirty="0"/>
              <a:t>In neurons, K</a:t>
            </a:r>
            <a:r>
              <a:rPr lang="en-US" baseline="30000" dirty="0"/>
              <a:t>+</a:t>
            </a:r>
            <a:r>
              <a:rPr lang="en-US" dirty="0"/>
              <a:t>, Na</a:t>
            </a:r>
            <a:r>
              <a:rPr lang="en-US" baseline="30000" dirty="0"/>
              <a:t>+</a:t>
            </a:r>
            <a:r>
              <a:rPr lang="en-US" dirty="0"/>
              <a:t> and Cl</a:t>
            </a:r>
            <a:r>
              <a:rPr lang="en-US" baseline="30000" dirty="0"/>
              <a:t>-</a:t>
            </a:r>
            <a:r>
              <a:rPr lang="en-US" dirty="0"/>
              <a:t> channels are open at rest, but the resting membrane potential is not equivalent to the equilibrium potential for any one of these ions, but is at an intermediate value.</a:t>
            </a:r>
          </a:p>
        </p:txBody>
      </p:sp>
      <p:sp>
        <p:nvSpPr>
          <p:cNvPr id="4" name="TextBox 3"/>
          <p:cNvSpPr txBox="1"/>
          <p:nvPr/>
        </p:nvSpPr>
        <p:spPr>
          <a:xfrm>
            <a:off x="766119" y="2434281"/>
            <a:ext cx="7661189" cy="1200329"/>
          </a:xfrm>
          <a:prstGeom prst="rect">
            <a:avLst/>
          </a:prstGeom>
          <a:noFill/>
        </p:spPr>
        <p:txBody>
          <a:bodyPr wrap="square" rtlCol="0">
            <a:spAutoFit/>
          </a:bodyPr>
          <a:lstStyle/>
          <a:p>
            <a:r>
              <a:rPr lang="en-US" dirty="0"/>
              <a:t>When there is more than one ion, the permeability or ease with which the ion crosses the membrane is also a factor.  It is typically in units of cm/s or a velocity – similar to a diffusion constant.  </a:t>
            </a:r>
            <a:r>
              <a:rPr lang="en-US" dirty="0">
                <a:solidFill>
                  <a:srgbClr val="C00000"/>
                </a:solidFill>
              </a:rPr>
              <a:t>Permeability is due to the channel conductance AND the number of open channels.</a:t>
            </a:r>
          </a:p>
        </p:txBody>
      </p:sp>
      <p:sp>
        <p:nvSpPr>
          <p:cNvPr id="5" name="TextBox 4"/>
          <p:cNvSpPr txBox="1"/>
          <p:nvPr/>
        </p:nvSpPr>
        <p:spPr>
          <a:xfrm>
            <a:off x="840259" y="4213654"/>
            <a:ext cx="515398" cy="461665"/>
          </a:xfrm>
          <a:prstGeom prst="rect">
            <a:avLst/>
          </a:prstGeom>
          <a:noFill/>
        </p:spPr>
        <p:txBody>
          <a:bodyPr wrap="none" rtlCol="0">
            <a:spAutoFit/>
          </a:bodyPr>
          <a:lstStyle/>
          <a:p>
            <a:r>
              <a:rPr lang="en-US" sz="2400" dirty="0"/>
              <a:t>V</a:t>
            </a:r>
            <a:r>
              <a:rPr lang="en-US" sz="2400" baseline="-25000" dirty="0"/>
              <a:t>m</a:t>
            </a:r>
          </a:p>
        </p:txBody>
      </p:sp>
      <p:sp>
        <p:nvSpPr>
          <p:cNvPr id="6" name="TextBox 5"/>
          <p:cNvSpPr txBox="1"/>
          <p:nvPr/>
        </p:nvSpPr>
        <p:spPr>
          <a:xfrm>
            <a:off x="1309817" y="4201297"/>
            <a:ext cx="338554" cy="461665"/>
          </a:xfrm>
          <a:prstGeom prst="rect">
            <a:avLst/>
          </a:prstGeom>
          <a:noFill/>
        </p:spPr>
        <p:txBody>
          <a:bodyPr wrap="none" rtlCol="0">
            <a:spAutoFit/>
          </a:bodyPr>
          <a:lstStyle/>
          <a:p>
            <a:r>
              <a:rPr lang="en-US" sz="2400" dirty="0"/>
              <a:t>=</a:t>
            </a:r>
          </a:p>
        </p:txBody>
      </p:sp>
      <p:grpSp>
        <p:nvGrpSpPr>
          <p:cNvPr id="12" name="Group 11"/>
          <p:cNvGrpSpPr/>
          <p:nvPr/>
        </p:nvGrpSpPr>
        <p:grpSpPr>
          <a:xfrm>
            <a:off x="1556950" y="3993284"/>
            <a:ext cx="499047" cy="770583"/>
            <a:chOff x="1556950" y="3993284"/>
            <a:chExt cx="499047" cy="770583"/>
          </a:xfrm>
        </p:grpSpPr>
        <p:sp>
          <p:nvSpPr>
            <p:cNvPr id="9" name="TextBox 8"/>
            <p:cNvSpPr txBox="1"/>
            <p:nvPr/>
          </p:nvSpPr>
          <p:spPr>
            <a:xfrm>
              <a:off x="1556950" y="3993284"/>
              <a:ext cx="499047" cy="461665"/>
            </a:xfrm>
            <a:prstGeom prst="rect">
              <a:avLst/>
            </a:prstGeom>
            <a:noFill/>
          </p:spPr>
          <p:txBody>
            <a:bodyPr wrap="none" rtlCol="0">
              <a:spAutoFit/>
            </a:bodyPr>
            <a:lstStyle/>
            <a:p>
              <a:r>
                <a:rPr lang="en-US" sz="2400" dirty="0"/>
                <a:t>RT</a:t>
              </a:r>
            </a:p>
          </p:txBody>
        </p:sp>
        <p:cxnSp>
          <p:nvCxnSpPr>
            <p:cNvPr id="10" name="Straight Connector 9"/>
            <p:cNvCxnSpPr/>
            <p:nvPr/>
          </p:nvCxnSpPr>
          <p:spPr>
            <a:xfrm>
              <a:off x="1658192" y="4388700"/>
              <a:ext cx="296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43608" y="4302202"/>
              <a:ext cx="325730" cy="461665"/>
            </a:xfrm>
            <a:prstGeom prst="rect">
              <a:avLst/>
            </a:prstGeom>
            <a:noFill/>
          </p:spPr>
          <p:txBody>
            <a:bodyPr wrap="none" rtlCol="0">
              <a:spAutoFit/>
            </a:bodyPr>
            <a:lstStyle/>
            <a:p>
              <a:r>
                <a:rPr lang="en-US" sz="2400" dirty="0"/>
                <a:t>F</a:t>
              </a:r>
            </a:p>
          </p:txBody>
        </p:sp>
      </p:grpSp>
      <p:sp>
        <p:nvSpPr>
          <p:cNvPr id="13" name="TextBox 12"/>
          <p:cNvSpPr txBox="1"/>
          <p:nvPr/>
        </p:nvSpPr>
        <p:spPr>
          <a:xfrm>
            <a:off x="1977081" y="4151871"/>
            <a:ext cx="417102" cy="461665"/>
          </a:xfrm>
          <a:prstGeom prst="rect">
            <a:avLst/>
          </a:prstGeom>
          <a:noFill/>
        </p:spPr>
        <p:txBody>
          <a:bodyPr wrap="none" rtlCol="0">
            <a:spAutoFit/>
          </a:bodyPr>
          <a:lstStyle/>
          <a:p>
            <a:r>
              <a:rPr lang="en-US" sz="2400" dirty="0"/>
              <a:t>ln</a:t>
            </a:r>
          </a:p>
        </p:txBody>
      </p:sp>
      <p:grpSp>
        <p:nvGrpSpPr>
          <p:cNvPr id="20" name="Group 19"/>
          <p:cNvGrpSpPr/>
          <p:nvPr/>
        </p:nvGrpSpPr>
        <p:grpSpPr>
          <a:xfrm>
            <a:off x="2275703" y="4015946"/>
            <a:ext cx="3712876" cy="935340"/>
            <a:chOff x="2794687" y="4201297"/>
            <a:chExt cx="3712876" cy="935340"/>
          </a:xfrm>
        </p:grpSpPr>
        <p:sp>
          <p:nvSpPr>
            <p:cNvPr id="14" name="TextBox 13"/>
            <p:cNvSpPr txBox="1"/>
            <p:nvPr/>
          </p:nvSpPr>
          <p:spPr>
            <a:xfrm>
              <a:off x="2794687" y="4201297"/>
              <a:ext cx="3712876" cy="461665"/>
            </a:xfrm>
            <a:prstGeom prst="rect">
              <a:avLst/>
            </a:prstGeom>
            <a:noFill/>
          </p:spPr>
          <p:txBody>
            <a:bodyPr wrap="none" rtlCol="0">
              <a:spAutoFit/>
            </a:bodyPr>
            <a:lstStyle/>
            <a:p>
              <a:r>
                <a:rPr lang="en-US" sz="2400" dirty="0"/>
                <a:t>P</a:t>
              </a:r>
              <a:r>
                <a:rPr lang="en-US" sz="2400" baseline="-25000" dirty="0"/>
                <a:t>K</a:t>
              </a:r>
              <a:r>
                <a:rPr lang="en-US" sz="2400" dirty="0"/>
                <a:t>[K</a:t>
              </a:r>
              <a:r>
                <a:rPr lang="en-US" sz="2400" baseline="30000" dirty="0"/>
                <a:t>+</a:t>
              </a:r>
              <a:r>
                <a:rPr lang="en-US" sz="2400" dirty="0"/>
                <a:t>]</a:t>
              </a:r>
              <a:r>
                <a:rPr lang="en-US" sz="2400" baseline="-25000" dirty="0"/>
                <a:t>o</a:t>
              </a:r>
              <a:r>
                <a:rPr lang="en-US" sz="2400" dirty="0"/>
                <a:t> + </a:t>
              </a:r>
              <a:r>
                <a:rPr lang="en-US" sz="2400" dirty="0" err="1"/>
                <a:t>P</a:t>
              </a:r>
              <a:r>
                <a:rPr lang="en-US" sz="2400" baseline="-25000" dirty="0" err="1"/>
                <a:t>Na</a:t>
              </a:r>
              <a:r>
                <a:rPr lang="en-US" sz="2400" dirty="0"/>
                <a:t>[Na</a:t>
              </a:r>
              <a:r>
                <a:rPr lang="en-US" sz="2400" baseline="30000" dirty="0"/>
                <a:t>+</a:t>
              </a:r>
              <a:r>
                <a:rPr lang="en-US" sz="2400" dirty="0"/>
                <a:t>]</a:t>
              </a:r>
              <a:r>
                <a:rPr lang="en-US" sz="2400" baseline="-25000" dirty="0"/>
                <a:t>o</a:t>
              </a:r>
              <a:r>
                <a:rPr lang="en-US" sz="2400" dirty="0"/>
                <a:t> + </a:t>
              </a:r>
              <a:r>
                <a:rPr lang="en-US" sz="2400" dirty="0" err="1"/>
                <a:t>P</a:t>
              </a:r>
              <a:r>
                <a:rPr lang="en-US" sz="2400" baseline="-25000" dirty="0" err="1"/>
                <a:t>Cl</a:t>
              </a:r>
              <a:r>
                <a:rPr lang="en-US" sz="2400" dirty="0"/>
                <a:t>[Cl</a:t>
              </a:r>
              <a:r>
                <a:rPr lang="en-US" sz="2400" baseline="30000" dirty="0"/>
                <a:t>-</a:t>
              </a:r>
              <a:r>
                <a:rPr lang="en-US" sz="2400" dirty="0"/>
                <a:t>]</a:t>
              </a:r>
              <a:r>
                <a:rPr lang="en-US" sz="2400" baseline="-25000" dirty="0" err="1"/>
                <a:t>i</a:t>
              </a:r>
              <a:endParaRPr lang="en-US" sz="2400" baseline="-25000" dirty="0"/>
            </a:p>
          </p:txBody>
        </p:sp>
        <p:sp>
          <p:nvSpPr>
            <p:cNvPr id="15" name="TextBox 14"/>
            <p:cNvSpPr txBox="1"/>
            <p:nvPr/>
          </p:nvSpPr>
          <p:spPr>
            <a:xfrm>
              <a:off x="2893272" y="4674972"/>
              <a:ext cx="3515706" cy="461665"/>
            </a:xfrm>
            <a:prstGeom prst="rect">
              <a:avLst/>
            </a:prstGeom>
            <a:noFill/>
          </p:spPr>
          <p:txBody>
            <a:bodyPr wrap="none" rtlCol="0">
              <a:spAutoFit/>
            </a:bodyPr>
            <a:lstStyle/>
            <a:p>
              <a:r>
                <a:rPr lang="en-US" sz="2400" dirty="0"/>
                <a:t>P</a:t>
              </a:r>
              <a:r>
                <a:rPr lang="en-US" sz="2400" baseline="-25000" dirty="0"/>
                <a:t>K</a:t>
              </a:r>
              <a:r>
                <a:rPr lang="en-US" sz="2400" dirty="0"/>
                <a:t>[K</a:t>
              </a:r>
              <a:r>
                <a:rPr lang="en-US" sz="2400" baseline="30000" dirty="0"/>
                <a:t>+</a:t>
              </a:r>
              <a:r>
                <a:rPr lang="en-US" sz="2400" dirty="0"/>
                <a:t>]</a:t>
              </a:r>
              <a:r>
                <a:rPr lang="en-US" sz="2400" baseline="-25000" dirty="0" err="1"/>
                <a:t>i</a:t>
              </a:r>
              <a:r>
                <a:rPr lang="en-US" sz="2400" dirty="0"/>
                <a:t> + </a:t>
              </a:r>
              <a:r>
                <a:rPr lang="en-US" sz="2400" dirty="0" err="1"/>
                <a:t>P</a:t>
              </a:r>
              <a:r>
                <a:rPr lang="en-US" sz="2400" baseline="-25000" dirty="0" err="1"/>
                <a:t>Na</a:t>
              </a:r>
              <a:r>
                <a:rPr lang="en-US" sz="2400" dirty="0"/>
                <a:t>[Na</a:t>
              </a:r>
              <a:r>
                <a:rPr lang="en-US" sz="2400" baseline="30000" dirty="0"/>
                <a:t>+</a:t>
              </a:r>
              <a:r>
                <a:rPr lang="en-US" sz="2400" dirty="0"/>
                <a:t>]</a:t>
              </a:r>
              <a:r>
                <a:rPr lang="en-US" sz="2400" baseline="-25000" dirty="0" err="1"/>
                <a:t>i</a:t>
              </a:r>
              <a:r>
                <a:rPr lang="en-US" sz="2400" dirty="0"/>
                <a:t> + </a:t>
              </a:r>
              <a:r>
                <a:rPr lang="en-US" sz="2400" dirty="0" err="1"/>
                <a:t>P</a:t>
              </a:r>
              <a:r>
                <a:rPr lang="en-US" sz="2400" baseline="-25000" dirty="0" err="1"/>
                <a:t>Cl</a:t>
              </a:r>
              <a:r>
                <a:rPr lang="en-US" sz="2400" dirty="0"/>
                <a:t>[Cl</a:t>
              </a:r>
              <a:r>
                <a:rPr lang="en-US" sz="2400" baseline="30000" dirty="0"/>
                <a:t>-</a:t>
              </a:r>
              <a:r>
                <a:rPr lang="en-US" sz="2400" dirty="0"/>
                <a:t>]</a:t>
              </a:r>
              <a:r>
                <a:rPr lang="en-US" sz="2400" baseline="-25000" dirty="0"/>
                <a:t>o</a:t>
              </a:r>
            </a:p>
          </p:txBody>
        </p:sp>
        <p:cxnSp>
          <p:nvCxnSpPr>
            <p:cNvPr id="19" name="Straight Connector 18"/>
            <p:cNvCxnSpPr/>
            <p:nvPr/>
          </p:nvCxnSpPr>
          <p:spPr>
            <a:xfrm>
              <a:off x="2896466" y="4670854"/>
              <a:ext cx="35093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01048" y="5041557"/>
            <a:ext cx="2086597" cy="276999"/>
          </a:xfrm>
          <a:prstGeom prst="rect">
            <a:avLst/>
          </a:prstGeom>
          <a:noFill/>
        </p:spPr>
        <p:txBody>
          <a:bodyPr wrap="none" rtlCol="0">
            <a:spAutoFit/>
          </a:bodyPr>
          <a:lstStyle/>
          <a:p>
            <a:r>
              <a:rPr lang="en-US" sz="1200" i="1" dirty="0"/>
              <a:t>Valid when Vm is not changing</a:t>
            </a:r>
          </a:p>
        </p:txBody>
      </p:sp>
      <p:sp>
        <p:nvSpPr>
          <p:cNvPr id="22" name="TextBox 21"/>
          <p:cNvSpPr txBox="1"/>
          <p:nvPr/>
        </p:nvSpPr>
        <p:spPr>
          <a:xfrm>
            <a:off x="605481" y="5597611"/>
            <a:ext cx="6993924" cy="646331"/>
          </a:xfrm>
          <a:prstGeom prst="rect">
            <a:avLst/>
          </a:prstGeom>
          <a:noFill/>
        </p:spPr>
        <p:txBody>
          <a:bodyPr wrap="square" rtlCol="0">
            <a:spAutoFit/>
          </a:bodyPr>
          <a:lstStyle/>
          <a:p>
            <a:r>
              <a:rPr lang="en-US" dirty="0"/>
              <a:t>The greater the concentration of an ion species and the greater its permeability, the greater its contribution to Vm.</a:t>
            </a:r>
          </a:p>
        </p:txBody>
      </p:sp>
    </p:spTree>
    <p:extLst>
      <p:ext uri="{BB962C8B-B14F-4D97-AF65-F5344CB8AC3E}">
        <p14:creationId xmlns:p14="http://schemas.microsoft.com/office/powerpoint/2010/main" val="572827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Experimentally Determined Permeability Ratios:</a:t>
            </a:r>
          </a:p>
        </p:txBody>
      </p:sp>
      <p:sp>
        <p:nvSpPr>
          <p:cNvPr id="3" name="TextBox 2"/>
          <p:cNvSpPr txBox="1"/>
          <p:nvPr/>
        </p:nvSpPr>
        <p:spPr>
          <a:xfrm>
            <a:off x="556054" y="988541"/>
            <a:ext cx="7920681" cy="2585323"/>
          </a:xfrm>
          <a:prstGeom prst="rect">
            <a:avLst/>
          </a:prstGeom>
          <a:noFill/>
        </p:spPr>
        <p:txBody>
          <a:bodyPr wrap="square" rtlCol="0">
            <a:spAutoFit/>
          </a:bodyPr>
          <a:lstStyle/>
          <a:p>
            <a:r>
              <a:rPr lang="en-US" dirty="0"/>
              <a:t>Effect of changing these ions on membrane potential was examined (measurement made before internal solution was altered by open channels) – then Goldman equation used to determine permeability:</a:t>
            </a:r>
          </a:p>
          <a:p>
            <a:r>
              <a:rPr lang="en-US" dirty="0">
                <a:solidFill>
                  <a:srgbClr val="009999"/>
                </a:solidFill>
              </a:rPr>
              <a:t>REST:  P</a:t>
            </a:r>
            <a:r>
              <a:rPr lang="en-US" baseline="-25000" dirty="0">
                <a:solidFill>
                  <a:srgbClr val="009999"/>
                </a:solidFill>
              </a:rPr>
              <a:t>K </a:t>
            </a:r>
            <a:r>
              <a:rPr lang="en-US" dirty="0">
                <a:solidFill>
                  <a:srgbClr val="009999"/>
                </a:solidFill>
              </a:rPr>
              <a:t>: </a:t>
            </a:r>
            <a:r>
              <a:rPr lang="en-US" dirty="0" err="1">
                <a:solidFill>
                  <a:srgbClr val="009999"/>
                </a:solidFill>
              </a:rPr>
              <a:t>P</a:t>
            </a:r>
            <a:r>
              <a:rPr lang="en-US" baseline="-25000" dirty="0" err="1">
                <a:solidFill>
                  <a:srgbClr val="009999"/>
                </a:solidFill>
              </a:rPr>
              <a:t>Na</a:t>
            </a:r>
            <a:r>
              <a:rPr lang="en-US" dirty="0">
                <a:solidFill>
                  <a:srgbClr val="009999"/>
                </a:solidFill>
              </a:rPr>
              <a:t> : </a:t>
            </a:r>
            <a:r>
              <a:rPr lang="en-US" dirty="0" err="1">
                <a:solidFill>
                  <a:srgbClr val="009999"/>
                </a:solidFill>
              </a:rPr>
              <a:t>P</a:t>
            </a:r>
            <a:r>
              <a:rPr lang="en-US" baseline="-25000" dirty="0" err="1">
                <a:solidFill>
                  <a:srgbClr val="009999"/>
                </a:solidFill>
              </a:rPr>
              <a:t>Cl</a:t>
            </a:r>
            <a:r>
              <a:rPr lang="en-US" dirty="0">
                <a:solidFill>
                  <a:srgbClr val="009999"/>
                </a:solidFill>
              </a:rPr>
              <a:t> = 1.0 : 0.04 : 0.45</a:t>
            </a:r>
          </a:p>
          <a:p>
            <a:endParaRPr lang="en-US" dirty="0"/>
          </a:p>
          <a:p>
            <a:r>
              <a:rPr lang="en-US" dirty="0"/>
              <a:t>During action potential – values are changing – except at peak of action potential, where ratios are:</a:t>
            </a:r>
          </a:p>
          <a:p>
            <a:r>
              <a:rPr lang="en-US" dirty="0">
                <a:solidFill>
                  <a:srgbClr val="CC3399"/>
                </a:solidFill>
              </a:rPr>
              <a:t>AP: 1.0 : 20 : 0.45   </a:t>
            </a:r>
            <a:r>
              <a:rPr lang="en-US" dirty="0"/>
              <a:t>-  so contribution of K</a:t>
            </a:r>
            <a:r>
              <a:rPr lang="en-US" baseline="30000" dirty="0"/>
              <a:t>+</a:t>
            </a:r>
            <a:r>
              <a:rPr lang="en-US" dirty="0"/>
              <a:t> and Cl</a:t>
            </a:r>
            <a:r>
              <a:rPr lang="en-US" baseline="30000" dirty="0"/>
              <a:t>-</a:t>
            </a:r>
            <a:r>
              <a:rPr lang="en-US" dirty="0"/>
              <a:t> is small enough to be close to negligible.</a:t>
            </a:r>
          </a:p>
        </p:txBody>
      </p:sp>
      <p:sp>
        <p:nvSpPr>
          <p:cNvPr id="4" name="TextBox 3"/>
          <p:cNvSpPr txBox="1"/>
          <p:nvPr/>
        </p:nvSpPr>
        <p:spPr>
          <a:xfrm>
            <a:off x="1581665" y="5239265"/>
            <a:ext cx="5597611" cy="1200329"/>
          </a:xfrm>
          <a:prstGeom prst="rect">
            <a:avLst/>
          </a:prstGeom>
          <a:noFill/>
        </p:spPr>
        <p:txBody>
          <a:bodyPr wrap="square" rtlCol="0">
            <a:spAutoFit/>
          </a:bodyPr>
          <a:lstStyle/>
          <a:p>
            <a:r>
              <a:rPr lang="en-US" i="1" dirty="0"/>
              <a:t>Once permeability changes – Goldman equation is no longer useful so . . . Need to use a different method to determine currents.  So Goldman equation is mainly used to determine RESTING membrane potential.</a:t>
            </a:r>
          </a:p>
        </p:txBody>
      </p:sp>
    </p:spTree>
    <p:extLst>
      <p:ext uri="{BB962C8B-B14F-4D97-AF65-F5344CB8AC3E}">
        <p14:creationId xmlns:p14="http://schemas.microsoft.com/office/powerpoint/2010/main" val="1033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55EF-BC52-4E6C-A2C1-680A49E35563}"/>
              </a:ext>
            </a:extLst>
          </p:cNvPr>
          <p:cNvSpPr>
            <a:spLocks noGrp="1"/>
          </p:cNvSpPr>
          <p:nvPr>
            <p:ph type="title"/>
          </p:nvPr>
        </p:nvSpPr>
        <p:spPr/>
        <p:txBody>
          <a:bodyPr>
            <a:normAutofit fontScale="90000"/>
          </a:bodyPr>
          <a:lstStyle/>
          <a:p>
            <a:endParaRPr lang="en-US"/>
          </a:p>
        </p:txBody>
      </p:sp>
      <p:sp>
        <p:nvSpPr>
          <p:cNvPr id="4" name="TextBox 3">
            <a:extLst>
              <a:ext uri="{FF2B5EF4-FFF2-40B4-BE49-F238E27FC236}">
                <a16:creationId xmlns:a16="http://schemas.microsoft.com/office/drawing/2014/main" id="{93C5D0A8-8816-4329-B2BA-E3CFD1032AB0}"/>
              </a:ext>
            </a:extLst>
          </p:cNvPr>
          <p:cNvSpPr txBox="1"/>
          <p:nvPr/>
        </p:nvSpPr>
        <p:spPr>
          <a:xfrm>
            <a:off x="1075038" y="587229"/>
            <a:ext cx="6993924" cy="646331"/>
          </a:xfrm>
          <a:prstGeom prst="rect">
            <a:avLst/>
          </a:prstGeom>
          <a:noFill/>
        </p:spPr>
        <p:txBody>
          <a:bodyPr wrap="square" rtlCol="0">
            <a:spAutoFit/>
          </a:bodyPr>
          <a:lstStyle/>
          <a:p>
            <a:r>
              <a:rPr lang="en-US" dirty="0"/>
              <a:t>The greater the concentration of an ion species and the greater its permeability, the greater its contribution to Vm.</a:t>
            </a:r>
          </a:p>
        </p:txBody>
      </p:sp>
      <p:sp>
        <p:nvSpPr>
          <p:cNvPr id="5" name="TextBox 4">
            <a:extLst>
              <a:ext uri="{FF2B5EF4-FFF2-40B4-BE49-F238E27FC236}">
                <a16:creationId xmlns:a16="http://schemas.microsoft.com/office/drawing/2014/main" id="{458768CC-9DD5-496B-A126-283A1C234816}"/>
              </a:ext>
            </a:extLst>
          </p:cNvPr>
          <p:cNvSpPr txBox="1"/>
          <p:nvPr/>
        </p:nvSpPr>
        <p:spPr>
          <a:xfrm>
            <a:off x="1783459" y="1578454"/>
            <a:ext cx="515398" cy="461665"/>
          </a:xfrm>
          <a:prstGeom prst="rect">
            <a:avLst/>
          </a:prstGeom>
          <a:noFill/>
        </p:spPr>
        <p:txBody>
          <a:bodyPr wrap="none" rtlCol="0">
            <a:spAutoFit/>
          </a:bodyPr>
          <a:lstStyle/>
          <a:p>
            <a:r>
              <a:rPr lang="en-US" sz="2400" dirty="0"/>
              <a:t>V</a:t>
            </a:r>
            <a:r>
              <a:rPr lang="en-US" sz="2400" baseline="-25000" dirty="0"/>
              <a:t>m</a:t>
            </a:r>
          </a:p>
        </p:txBody>
      </p:sp>
      <p:sp>
        <p:nvSpPr>
          <p:cNvPr id="6" name="TextBox 5">
            <a:extLst>
              <a:ext uri="{FF2B5EF4-FFF2-40B4-BE49-F238E27FC236}">
                <a16:creationId xmlns:a16="http://schemas.microsoft.com/office/drawing/2014/main" id="{227F08D6-FDE8-49BE-860D-202545828B1C}"/>
              </a:ext>
            </a:extLst>
          </p:cNvPr>
          <p:cNvSpPr txBox="1"/>
          <p:nvPr/>
        </p:nvSpPr>
        <p:spPr>
          <a:xfrm>
            <a:off x="2253017" y="1566097"/>
            <a:ext cx="338554" cy="461665"/>
          </a:xfrm>
          <a:prstGeom prst="rect">
            <a:avLst/>
          </a:prstGeom>
          <a:noFill/>
        </p:spPr>
        <p:txBody>
          <a:bodyPr wrap="none" rtlCol="0">
            <a:spAutoFit/>
          </a:bodyPr>
          <a:lstStyle/>
          <a:p>
            <a:r>
              <a:rPr lang="en-US" sz="2400" dirty="0"/>
              <a:t>=</a:t>
            </a:r>
          </a:p>
        </p:txBody>
      </p:sp>
      <p:grpSp>
        <p:nvGrpSpPr>
          <p:cNvPr id="7" name="Group 6">
            <a:extLst>
              <a:ext uri="{FF2B5EF4-FFF2-40B4-BE49-F238E27FC236}">
                <a16:creationId xmlns:a16="http://schemas.microsoft.com/office/drawing/2014/main" id="{4B3AB0EF-79AA-41E0-A10C-A9D8C7BA00A0}"/>
              </a:ext>
            </a:extLst>
          </p:cNvPr>
          <p:cNvGrpSpPr/>
          <p:nvPr/>
        </p:nvGrpSpPr>
        <p:grpSpPr>
          <a:xfrm>
            <a:off x="2500150" y="1358084"/>
            <a:ext cx="499047" cy="770583"/>
            <a:chOff x="1556950" y="3993284"/>
            <a:chExt cx="499047" cy="770583"/>
          </a:xfrm>
        </p:grpSpPr>
        <p:sp>
          <p:nvSpPr>
            <p:cNvPr id="8" name="TextBox 7">
              <a:extLst>
                <a:ext uri="{FF2B5EF4-FFF2-40B4-BE49-F238E27FC236}">
                  <a16:creationId xmlns:a16="http://schemas.microsoft.com/office/drawing/2014/main" id="{83099D5D-6A93-40EB-ACD6-1867AD54BC72}"/>
                </a:ext>
              </a:extLst>
            </p:cNvPr>
            <p:cNvSpPr txBox="1"/>
            <p:nvPr/>
          </p:nvSpPr>
          <p:spPr>
            <a:xfrm>
              <a:off x="1556950" y="3993284"/>
              <a:ext cx="499047" cy="461665"/>
            </a:xfrm>
            <a:prstGeom prst="rect">
              <a:avLst/>
            </a:prstGeom>
            <a:noFill/>
          </p:spPr>
          <p:txBody>
            <a:bodyPr wrap="none" rtlCol="0">
              <a:spAutoFit/>
            </a:bodyPr>
            <a:lstStyle/>
            <a:p>
              <a:r>
                <a:rPr lang="en-US" sz="2400" dirty="0"/>
                <a:t>RT</a:t>
              </a:r>
            </a:p>
          </p:txBody>
        </p:sp>
        <p:cxnSp>
          <p:nvCxnSpPr>
            <p:cNvPr id="9" name="Straight Connector 8">
              <a:extLst>
                <a:ext uri="{FF2B5EF4-FFF2-40B4-BE49-F238E27FC236}">
                  <a16:creationId xmlns:a16="http://schemas.microsoft.com/office/drawing/2014/main" id="{3BB12111-E007-4D82-82E3-C2C2BFC9CC6B}"/>
                </a:ext>
              </a:extLst>
            </p:cNvPr>
            <p:cNvCxnSpPr/>
            <p:nvPr/>
          </p:nvCxnSpPr>
          <p:spPr>
            <a:xfrm>
              <a:off x="1658192" y="4388700"/>
              <a:ext cx="296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588400E-7FA0-42DA-A077-E4B8FF7BA11E}"/>
                </a:ext>
              </a:extLst>
            </p:cNvPr>
            <p:cNvSpPr txBox="1"/>
            <p:nvPr/>
          </p:nvSpPr>
          <p:spPr>
            <a:xfrm>
              <a:off x="1643608" y="4302202"/>
              <a:ext cx="325730" cy="461665"/>
            </a:xfrm>
            <a:prstGeom prst="rect">
              <a:avLst/>
            </a:prstGeom>
            <a:noFill/>
          </p:spPr>
          <p:txBody>
            <a:bodyPr wrap="none" rtlCol="0">
              <a:spAutoFit/>
            </a:bodyPr>
            <a:lstStyle/>
            <a:p>
              <a:r>
                <a:rPr lang="en-US" sz="2400" dirty="0"/>
                <a:t>F</a:t>
              </a:r>
            </a:p>
          </p:txBody>
        </p:sp>
      </p:grpSp>
      <p:sp>
        <p:nvSpPr>
          <p:cNvPr id="11" name="TextBox 10">
            <a:extLst>
              <a:ext uri="{FF2B5EF4-FFF2-40B4-BE49-F238E27FC236}">
                <a16:creationId xmlns:a16="http://schemas.microsoft.com/office/drawing/2014/main" id="{C3131DB1-48EE-4DC4-95B3-161AD84FDF96}"/>
              </a:ext>
            </a:extLst>
          </p:cNvPr>
          <p:cNvSpPr txBox="1"/>
          <p:nvPr/>
        </p:nvSpPr>
        <p:spPr>
          <a:xfrm>
            <a:off x="2920281" y="1516671"/>
            <a:ext cx="417102" cy="461665"/>
          </a:xfrm>
          <a:prstGeom prst="rect">
            <a:avLst/>
          </a:prstGeom>
          <a:noFill/>
        </p:spPr>
        <p:txBody>
          <a:bodyPr wrap="none" rtlCol="0">
            <a:spAutoFit/>
          </a:bodyPr>
          <a:lstStyle/>
          <a:p>
            <a:r>
              <a:rPr lang="en-US" sz="2400" dirty="0"/>
              <a:t>ln</a:t>
            </a:r>
          </a:p>
        </p:txBody>
      </p:sp>
      <p:grpSp>
        <p:nvGrpSpPr>
          <p:cNvPr id="12" name="Group 11">
            <a:extLst>
              <a:ext uri="{FF2B5EF4-FFF2-40B4-BE49-F238E27FC236}">
                <a16:creationId xmlns:a16="http://schemas.microsoft.com/office/drawing/2014/main" id="{E64CD4CB-4974-4584-AEB6-7E929078584F}"/>
              </a:ext>
            </a:extLst>
          </p:cNvPr>
          <p:cNvGrpSpPr/>
          <p:nvPr/>
        </p:nvGrpSpPr>
        <p:grpSpPr>
          <a:xfrm>
            <a:off x="3218903" y="1380746"/>
            <a:ext cx="3712876" cy="935340"/>
            <a:chOff x="2794687" y="4201297"/>
            <a:chExt cx="3712876" cy="935340"/>
          </a:xfrm>
        </p:grpSpPr>
        <p:sp>
          <p:nvSpPr>
            <p:cNvPr id="13" name="TextBox 12">
              <a:extLst>
                <a:ext uri="{FF2B5EF4-FFF2-40B4-BE49-F238E27FC236}">
                  <a16:creationId xmlns:a16="http://schemas.microsoft.com/office/drawing/2014/main" id="{65189B3C-5982-427E-AD30-13EAAA9C2935}"/>
                </a:ext>
              </a:extLst>
            </p:cNvPr>
            <p:cNvSpPr txBox="1"/>
            <p:nvPr/>
          </p:nvSpPr>
          <p:spPr>
            <a:xfrm>
              <a:off x="2794687" y="4201297"/>
              <a:ext cx="3712876" cy="461665"/>
            </a:xfrm>
            <a:prstGeom prst="rect">
              <a:avLst/>
            </a:prstGeom>
            <a:noFill/>
          </p:spPr>
          <p:txBody>
            <a:bodyPr wrap="none" rtlCol="0">
              <a:spAutoFit/>
            </a:bodyPr>
            <a:lstStyle/>
            <a:p>
              <a:r>
                <a:rPr lang="en-US" sz="2400" dirty="0"/>
                <a:t>P</a:t>
              </a:r>
              <a:r>
                <a:rPr lang="en-US" sz="2400" baseline="-25000" dirty="0"/>
                <a:t>K</a:t>
              </a:r>
              <a:r>
                <a:rPr lang="en-US" sz="2400" dirty="0"/>
                <a:t>[K</a:t>
              </a:r>
              <a:r>
                <a:rPr lang="en-US" sz="2400" baseline="30000" dirty="0"/>
                <a:t>+</a:t>
              </a:r>
              <a:r>
                <a:rPr lang="en-US" sz="2400" dirty="0"/>
                <a:t>]</a:t>
              </a:r>
              <a:r>
                <a:rPr lang="en-US" sz="2400" baseline="-25000" dirty="0"/>
                <a:t>o</a:t>
              </a:r>
              <a:r>
                <a:rPr lang="en-US" sz="2400" dirty="0"/>
                <a:t> + </a:t>
              </a:r>
              <a:r>
                <a:rPr lang="en-US" sz="2400" dirty="0" err="1"/>
                <a:t>P</a:t>
              </a:r>
              <a:r>
                <a:rPr lang="en-US" sz="2400" baseline="-25000" dirty="0" err="1"/>
                <a:t>Na</a:t>
              </a:r>
              <a:r>
                <a:rPr lang="en-US" sz="2400" dirty="0"/>
                <a:t>[Na</a:t>
              </a:r>
              <a:r>
                <a:rPr lang="en-US" sz="2400" baseline="30000" dirty="0"/>
                <a:t>+</a:t>
              </a:r>
              <a:r>
                <a:rPr lang="en-US" sz="2400" dirty="0"/>
                <a:t>]</a:t>
              </a:r>
              <a:r>
                <a:rPr lang="en-US" sz="2400" baseline="-25000" dirty="0"/>
                <a:t>o</a:t>
              </a:r>
              <a:r>
                <a:rPr lang="en-US" sz="2400" dirty="0"/>
                <a:t> + </a:t>
              </a:r>
              <a:r>
                <a:rPr lang="en-US" sz="2400" dirty="0" err="1"/>
                <a:t>P</a:t>
              </a:r>
              <a:r>
                <a:rPr lang="en-US" sz="2400" baseline="-25000" dirty="0" err="1"/>
                <a:t>Cl</a:t>
              </a:r>
              <a:r>
                <a:rPr lang="en-US" sz="2400" dirty="0"/>
                <a:t>[Cl</a:t>
              </a:r>
              <a:r>
                <a:rPr lang="en-US" sz="2400" baseline="30000" dirty="0"/>
                <a:t>-</a:t>
              </a:r>
              <a:r>
                <a:rPr lang="en-US" sz="2400" dirty="0"/>
                <a:t>]</a:t>
              </a:r>
              <a:r>
                <a:rPr lang="en-US" sz="2400" baseline="-25000" dirty="0" err="1"/>
                <a:t>i</a:t>
              </a:r>
              <a:endParaRPr lang="en-US" sz="2400" baseline="-25000" dirty="0"/>
            </a:p>
          </p:txBody>
        </p:sp>
        <p:sp>
          <p:nvSpPr>
            <p:cNvPr id="14" name="TextBox 13">
              <a:extLst>
                <a:ext uri="{FF2B5EF4-FFF2-40B4-BE49-F238E27FC236}">
                  <a16:creationId xmlns:a16="http://schemas.microsoft.com/office/drawing/2014/main" id="{A8F69ACF-D341-4B52-9891-7365C3334CCD}"/>
                </a:ext>
              </a:extLst>
            </p:cNvPr>
            <p:cNvSpPr txBox="1"/>
            <p:nvPr/>
          </p:nvSpPr>
          <p:spPr>
            <a:xfrm>
              <a:off x="2893272" y="4674972"/>
              <a:ext cx="3515706" cy="461665"/>
            </a:xfrm>
            <a:prstGeom prst="rect">
              <a:avLst/>
            </a:prstGeom>
            <a:noFill/>
          </p:spPr>
          <p:txBody>
            <a:bodyPr wrap="none" rtlCol="0">
              <a:spAutoFit/>
            </a:bodyPr>
            <a:lstStyle/>
            <a:p>
              <a:r>
                <a:rPr lang="en-US" sz="2400" dirty="0"/>
                <a:t>P</a:t>
              </a:r>
              <a:r>
                <a:rPr lang="en-US" sz="2400" baseline="-25000" dirty="0"/>
                <a:t>K</a:t>
              </a:r>
              <a:r>
                <a:rPr lang="en-US" sz="2400" dirty="0"/>
                <a:t>[K</a:t>
              </a:r>
              <a:r>
                <a:rPr lang="en-US" sz="2400" baseline="30000" dirty="0"/>
                <a:t>+</a:t>
              </a:r>
              <a:r>
                <a:rPr lang="en-US" sz="2400" dirty="0"/>
                <a:t>]</a:t>
              </a:r>
              <a:r>
                <a:rPr lang="en-US" sz="2400" baseline="-25000" dirty="0" err="1"/>
                <a:t>i</a:t>
              </a:r>
              <a:r>
                <a:rPr lang="en-US" sz="2400" dirty="0"/>
                <a:t> + </a:t>
              </a:r>
              <a:r>
                <a:rPr lang="en-US" sz="2400" dirty="0" err="1"/>
                <a:t>P</a:t>
              </a:r>
              <a:r>
                <a:rPr lang="en-US" sz="2400" baseline="-25000" dirty="0" err="1"/>
                <a:t>Na</a:t>
              </a:r>
              <a:r>
                <a:rPr lang="en-US" sz="2400" dirty="0"/>
                <a:t>[Na</a:t>
              </a:r>
              <a:r>
                <a:rPr lang="en-US" sz="2400" baseline="30000" dirty="0"/>
                <a:t>+</a:t>
              </a:r>
              <a:r>
                <a:rPr lang="en-US" sz="2400" dirty="0"/>
                <a:t>]</a:t>
              </a:r>
              <a:r>
                <a:rPr lang="en-US" sz="2400" baseline="-25000" dirty="0" err="1"/>
                <a:t>i</a:t>
              </a:r>
              <a:r>
                <a:rPr lang="en-US" sz="2400" dirty="0"/>
                <a:t> + </a:t>
              </a:r>
              <a:r>
                <a:rPr lang="en-US" sz="2400" dirty="0" err="1"/>
                <a:t>P</a:t>
              </a:r>
              <a:r>
                <a:rPr lang="en-US" sz="2400" baseline="-25000" dirty="0" err="1"/>
                <a:t>Cl</a:t>
              </a:r>
              <a:r>
                <a:rPr lang="en-US" sz="2400" dirty="0"/>
                <a:t>[Cl</a:t>
              </a:r>
              <a:r>
                <a:rPr lang="en-US" sz="2400" baseline="30000" dirty="0"/>
                <a:t>-</a:t>
              </a:r>
              <a:r>
                <a:rPr lang="en-US" sz="2400" dirty="0"/>
                <a:t>]</a:t>
              </a:r>
              <a:r>
                <a:rPr lang="en-US" sz="2400" baseline="-25000" dirty="0"/>
                <a:t>o</a:t>
              </a:r>
            </a:p>
          </p:txBody>
        </p:sp>
        <p:cxnSp>
          <p:nvCxnSpPr>
            <p:cNvPr id="15" name="Straight Connector 14">
              <a:extLst>
                <a:ext uri="{FF2B5EF4-FFF2-40B4-BE49-F238E27FC236}">
                  <a16:creationId xmlns:a16="http://schemas.microsoft.com/office/drawing/2014/main" id="{C70461AA-E88A-4ED2-96AB-6B372DE72257}"/>
                </a:ext>
              </a:extLst>
            </p:cNvPr>
            <p:cNvCxnSpPr/>
            <p:nvPr/>
          </p:nvCxnSpPr>
          <p:spPr>
            <a:xfrm>
              <a:off x="2896466" y="4670854"/>
              <a:ext cx="35093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7AA492BD-06CB-444E-97FD-573F24BC6D30}"/>
              </a:ext>
            </a:extLst>
          </p:cNvPr>
          <p:cNvSpPr txBox="1"/>
          <p:nvPr/>
        </p:nvSpPr>
        <p:spPr>
          <a:xfrm>
            <a:off x="1075038" y="2959200"/>
            <a:ext cx="7665762" cy="954107"/>
          </a:xfrm>
          <a:prstGeom prst="rect">
            <a:avLst/>
          </a:prstGeom>
          <a:noFill/>
        </p:spPr>
        <p:txBody>
          <a:bodyPr wrap="square" rtlCol="0">
            <a:spAutoFit/>
          </a:bodyPr>
          <a:lstStyle/>
          <a:p>
            <a:r>
              <a:rPr lang="en-US" sz="1400" dirty="0"/>
              <a:t>How might the permeability be reduced?</a:t>
            </a:r>
          </a:p>
          <a:p>
            <a:r>
              <a:rPr lang="en-US" sz="1400" dirty="0"/>
              <a:t>	**remember it is due to the conductance through the channel AND the # of open channels</a:t>
            </a:r>
          </a:p>
          <a:p>
            <a:endParaRPr lang="en-US" sz="1400" dirty="0"/>
          </a:p>
          <a:p>
            <a:r>
              <a:rPr lang="en-US" sz="1400" dirty="0"/>
              <a:t>So if you have very few Na+ and Cl- channels open – what happens?</a:t>
            </a:r>
          </a:p>
        </p:txBody>
      </p:sp>
      <p:sp>
        <p:nvSpPr>
          <p:cNvPr id="17" name="TextBox 16">
            <a:extLst>
              <a:ext uri="{FF2B5EF4-FFF2-40B4-BE49-F238E27FC236}">
                <a16:creationId xmlns:a16="http://schemas.microsoft.com/office/drawing/2014/main" id="{563A9232-CE02-4C7E-BD8C-F260B72AB6FC}"/>
              </a:ext>
            </a:extLst>
          </p:cNvPr>
          <p:cNvSpPr txBox="1"/>
          <p:nvPr/>
        </p:nvSpPr>
        <p:spPr>
          <a:xfrm>
            <a:off x="828000" y="4507200"/>
            <a:ext cx="7156800" cy="923330"/>
          </a:xfrm>
          <a:prstGeom prst="rect">
            <a:avLst/>
          </a:prstGeom>
          <a:noFill/>
        </p:spPr>
        <p:txBody>
          <a:bodyPr wrap="square" rtlCol="0">
            <a:spAutoFit/>
          </a:bodyPr>
          <a:lstStyle/>
          <a:p>
            <a:r>
              <a:rPr lang="en-US" dirty="0"/>
              <a:t>How can you estimate the membrane potential (</a:t>
            </a:r>
            <a:r>
              <a:rPr lang="en-US" dirty="0" err="1"/>
              <a:t>Vm</a:t>
            </a:r>
            <a:r>
              <a:rPr lang="en-US" dirty="0"/>
              <a:t>) if you do not know the permeability of any of the ions – but you do know that relative to K+, there are very few Na+ and Cl- channels open?</a:t>
            </a:r>
          </a:p>
        </p:txBody>
      </p:sp>
      <p:sp>
        <p:nvSpPr>
          <p:cNvPr id="18" name="TextBox 17">
            <a:extLst>
              <a:ext uri="{FF2B5EF4-FFF2-40B4-BE49-F238E27FC236}">
                <a16:creationId xmlns:a16="http://schemas.microsoft.com/office/drawing/2014/main" id="{31B69F46-32D9-4D52-8D21-84950F831FB5}"/>
              </a:ext>
            </a:extLst>
          </p:cNvPr>
          <p:cNvSpPr txBox="1"/>
          <p:nvPr/>
        </p:nvSpPr>
        <p:spPr>
          <a:xfrm>
            <a:off x="628715" y="1958776"/>
            <a:ext cx="1692000" cy="276999"/>
          </a:xfrm>
          <a:prstGeom prst="rect">
            <a:avLst/>
          </a:prstGeom>
          <a:noFill/>
        </p:spPr>
        <p:txBody>
          <a:bodyPr wrap="square" rtlCol="0">
            <a:spAutoFit/>
          </a:bodyPr>
          <a:lstStyle/>
          <a:p>
            <a:r>
              <a:rPr lang="en-US" sz="1200" i="1" dirty="0"/>
              <a:t>Goldman equation</a:t>
            </a:r>
          </a:p>
        </p:txBody>
      </p:sp>
    </p:spTree>
    <p:extLst>
      <p:ext uri="{BB962C8B-B14F-4D97-AF65-F5344CB8AC3E}">
        <p14:creationId xmlns:p14="http://schemas.microsoft.com/office/powerpoint/2010/main" val="37967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Box 2"/>
          <p:cNvSpPr txBox="1"/>
          <p:nvPr/>
        </p:nvSpPr>
        <p:spPr>
          <a:xfrm>
            <a:off x="506627" y="902043"/>
            <a:ext cx="8106032" cy="923330"/>
          </a:xfrm>
          <a:prstGeom prst="rect">
            <a:avLst/>
          </a:prstGeom>
          <a:noFill/>
        </p:spPr>
        <p:txBody>
          <a:bodyPr wrap="square" rtlCol="0">
            <a:spAutoFit/>
          </a:bodyPr>
          <a:lstStyle/>
          <a:p>
            <a:r>
              <a:rPr lang="en-US" dirty="0">
                <a:solidFill>
                  <a:srgbClr val="0000CC"/>
                </a:solidFill>
              </a:rPr>
              <a:t>Driving force – (specified per ion or per channel) – the difference between the current membrane potential and the equilibrium potential for that ion/channel.</a:t>
            </a:r>
          </a:p>
          <a:p>
            <a:pPr algn="ctr"/>
            <a:r>
              <a:rPr lang="en-US" dirty="0">
                <a:solidFill>
                  <a:srgbClr val="0000CC"/>
                </a:solidFill>
              </a:rPr>
              <a:t>Potassium driving force: V</a:t>
            </a:r>
            <a:r>
              <a:rPr lang="en-US" baseline="-25000" dirty="0">
                <a:solidFill>
                  <a:srgbClr val="0000CC"/>
                </a:solidFill>
              </a:rPr>
              <a:t>m</a:t>
            </a:r>
            <a:r>
              <a:rPr lang="en-US" dirty="0">
                <a:solidFill>
                  <a:srgbClr val="0000CC"/>
                </a:solidFill>
              </a:rPr>
              <a:t> – E</a:t>
            </a:r>
            <a:r>
              <a:rPr lang="en-US" baseline="-25000" dirty="0">
                <a:solidFill>
                  <a:srgbClr val="0000CC"/>
                </a:solidFill>
              </a:rPr>
              <a:t>K</a:t>
            </a:r>
            <a:r>
              <a:rPr lang="en-US" dirty="0">
                <a:solidFill>
                  <a:srgbClr val="0000CC"/>
                </a:solidFill>
              </a:rPr>
              <a:t>  </a:t>
            </a:r>
          </a:p>
        </p:txBody>
      </p:sp>
      <p:sp>
        <p:nvSpPr>
          <p:cNvPr id="4" name="TextBox 3"/>
          <p:cNvSpPr txBox="1"/>
          <p:nvPr/>
        </p:nvSpPr>
        <p:spPr>
          <a:xfrm>
            <a:off x="556054" y="1940011"/>
            <a:ext cx="7451124" cy="1200329"/>
          </a:xfrm>
          <a:prstGeom prst="rect">
            <a:avLst/>
          </a:prstGeom>
          <a:noFill/>
        </p:spPr>
        <p:txBody>
          <a:bodyPr wrap="square" rtlCol="0">
            <a:spAutoFit/>
          </a:bodyPr>
          <a:lstStyle/>
          <a:p>
            <a:r>
              <a:rPr lang="en-US" dirty="0"/>
              <a:t>In a real neuron with a membrane potential and a K+ concentration gradient, the net K+ current is the sum of the currents cause by electrical and chemical driving forces:</a:t>
            </a:r>
          </a:p>
          <a:p>
            <a:pPr algn="ctr"/>
            <a:r>
              <a:rPr lang="en-US" b="1" dirty="0" err="1"/>
              <a:t>i</a:t>
            </a:r>
            <a:r>
              <a:rPr lang="en-US" b="1" baseline="-25000" dirty="0" err="1"/>
              <a:t>K</a:t>
            </a:r>
            <a:r>
              <a:rPr lang="en-US" dirty="0"/>
              <a:t> = (</a:t>
            </a:r>
            <a:r>
              <a:rPr lang="en-US" dirty="0" err="1">
                <a:latin typeface="Symbol" panose="05050102010706020507" pitchFamily="18" charset="2"/>
              </a:rPr>
              <a:t>g</a:t>
            </a:r>
            <a:r>
              <a:rPr lang="en-US" baseline="-25000" dirty="0" err="1"/>
              <a:t>K</a:t>
            </a:r>
            <a:r>
              <a:rPr lang="en-US" dirty="0"/>
              <a:t> * V</a:t>
            </a:r>
            <a:r>
              <a:rPr lang="en-US" baseline="-25000" dirty="0"/>
              <a:t>m</a:t>
            </a:r>
            <a:r>
              <a:rPr lang="en-US" dirty="0"/>
              <a:t>) – (</a:t>
            </a:r>
            <a:r>
              <a:rPr lang="en-US" dirty="0" err="1">
                <a:latin typeface="Symbol" panose="05050102010706020507" pitchFamily="18" charset="2"/>
              </a:rPr>
              <a:t>g</a:t>
            </a:r>
            <a:r>
              <a:rPr lang="en-US" baseline="-25000" dirty="0" err="1"/>
              <a:t>K</a:t>
            </a:r>
            <a:r>
              <a:rPr lang="en-US" dirty="0"/>
              <a:t> * E</a:t>
            </a:r>
            <a:r>
              <a:rPr lang="en-US" baseline="-25000" dirty="0"/>
              <a:t>K</a:t>
            </a:r>
            <a:r>
              <a:rPr lang="en-US" dirty="0"/>
              <a:t>) = </a:t>
            </a:r>
            <a:r>
              <a:rPr lang="en-US" b="1" dirty="0" err="1">
                <a:latin typeface="Symbol" panose="05050102010706020507" pitchFamily="18" charset="2"/>
              </a:rPr>
              <a:t>g</a:t>
            </a:r>
            <a:r>
              <a:rPr lang="en-US" b="1" baseline="-25000" dirty="0" err="1"/>
              <a:t>K</a:t>
            </a:r>
            <a:r>
              <a:rPr lang="en-US" b="1" dirty="0"/>
              <a:t> * (V</a:t>
            </a:r>
            <a:r>
              <a:rPr lang="en-US" b="1" baseline="-25000" dirty="0"/>
              <a:t>m</a:t>
            </a:r>
            <a:r>
              <a:rPr lang="en-US" b="1" dirty="0"/>
              <a:t>- E</a:t>
            </a:r>
            <a:r>
              <a:rPr lang="en-US" b="1" baseline="-25000" dirty="0"/>
              <a:t>K</a:t>
            </a:r>
            <a:r>
              <a:rPr lang="en-US"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69" y="3867663"/>
            <a:ext cx="2004208" cy="2689585"/>
          </a:xfrm>
          <a:prstGeom prst="rect">
            <a:avLst/>
          </a:prstGeom>
        </p:spPr>
      </p:pic>
      <p:sp>
        <p:nvSpPr>
          <p:cNvPr id="6" name="TextBox 5"/>
          <p:cNvSpPr txBox="1"/>
          <p:nvPr/>
        </p:nvSpPr>
        <p:spPr>
          <a:xfrm>
            <a:off x="741401" y="3558743"/>
            <a:ext cx="1804086" cy="307777"/>
          </a:xfrm>
          <a:prstGeom prst="rect">
            <a:avLst/>
          </a:prstGeom>
          <a:noFill/>
        </p:spPr>
        <p:txBody>
          <a:bodyPr wrap="square" rtlCol="0">
            <a:spAutoFit/>
          </a:bodyPr>
          <a:lstStyle/>
          <a:p>
            <a:pPr algn="ctr"/>
            <a:r>
              <a:rPr lang="en-US" sz="1400" dirty="0">
                <a:solidFill>
                  <a:schemeClr val="accent6">
                    <a:lumMod val="75000"/>
                  </a:schemeClr>
                </a:solidFill>
              </a:rPr>
              <a:t>No chemical gradient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549" y="3547836"/>
            <a:ext cx="1693571" cy="3174237"/>
          </a:xfrm>
          <a:prstGeom prst="rect">
            <a:avLst/>
          </a:prstGeom>
        </p:spPr>
      </p:pic>
      <p:sp>
        <p:nvSpPr>
          <p:cNvPr id="8" name="TextBox 7"/>
          <p:cNvSpPr txBox="1"/>
          <p:nvPr/>
        </p:nvSpPr>
        <p:spPr>
          <a:xfrm>
            <a:off x="3043876" y="3278656"/>
            <a:ext cx="2244812" cy="307777"/>
          </a:xfrm>
          <a:prstGeom prst="rect">
            <a:avLst/>
          </a:prstGeom>
          <a:noFill/>
        </p:spPr>
        <p:txBody>
          <a:bodyPr wrap="square" rtlCol="0">
            <a:spAutoFit/>
          </a:bodyPr>
          <a:lstStyle/>
          <a:p>
            <a:pPr algn="ctr"/>
            <a:r>
              <a:rPr lang="en-US" sz="1400" dirty="0">
                <a:solidFill>
                  <a:schemeClr val="accent6">
                    <a:lumMod val="75000"/>
                  </a:schemeClr>
                </a:solidFill>
              </a:rPr>
              <a:t>With K</a:t>
            </a:r>
            <a:r>
              <a:rPr lang="en-US" sz="1400" baseline="30000" dirty="0">
                <a:solidFill>
                  <a:schemeClr val="accent6">
                    <a:lumMod val="75000"/>
                  </a:schemeClr>
                </a:solidFill>
              </a:rPr>
              <a:t>+</a:t>
            </a:r>
            <a:r>
              <a:rPr lang="en-US" sz="1400" dirty="0">
                <a:solidFill>
                  <a:schemeClr val="accent6">
                    <a:lumMod val="75000"/>
                  </a:schemeClr>
                </a:solidFill>
              </a:rPr>
              <a:t> chemical gradient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456" y="4053012"/>
            <a:ext cx="3211946" cy="1152111"/>
          </a:xfrm>
          <a:prstGeom prst="rect">
            <a:avLst/>
          </a:prstGeom>
        </p:spPr>
      </p:pic>
      <p:sp>
        <p:nvSpPr>
          <p:cNvPr id="10" name="TextBox 9"/>
          <p:cNvSpPr txBox="1"/>
          <p:nvPr/>
        </p:nvSpPr>
        <p:spPr>
          <a:xfrm>
            <a:off x="5325758" y="3682311"/>
            <a:ext cx="3286897" cy="307777"/>
          </a:xfrm>
          <a:prstGeom prst="rect">
            <a:avLst/>
          </a:prstGeom>
          <a:noFill/>
        </p:spPr>
        <p:txBody>
          <a:bodyPr wrap="square" rtlCol="0">
            <a:spAutoFit/>
          </a:bodyPr>
          <a:lstStyle/>
          <a:p>
            <a:r>
              <a:rPr lang="en-US" sz="1400" dirty="0">
                <a:solidFill>
                  <a:schemeClr val="accent6">
                    <a:lumMod val="75000"/>
                  </a:schemeClr>
                </a:solidFill>
              </a:rPr>
              <a:t>All resting K</a:t>
            </a:r>
            <a:r>
              <a:rPr lang="en-US" sz="1400" baseline="30000" dirty="0">
                <a:solidFill>
                  <a:schemeClr val="accent6">
                    <a:lumMod val="75000"/>
                  </a:schemeClr>
                </a:solidFill>
              </a:rPr>
              <a:t>+</a:t>
            </a:r>
            <a:r>
              <a:rPr lang="en-US" sz="1400" dirty="0">
                <a:solidFill>
                  <a:schemeClr val="accent6">
                    <a:lumMod val="75000"/>
                  </a:schemeClr>
                </a:solidFill>
              </a:rPr>
              <a:t> channels lumped together</a:t>
            </a:r>
          </a:p>
        </p:txBody>
      </p:sp>
    </p:spTree>
    <p:extLst>
      <p:ext uri="{BB962C8B-B14F-4D97-AF65-F5344CB8AC3E}">
        <p14:creationId xmlns:p14="http://schemas.microsoft.com/office/powerpoint/2010/main" val="747665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66BC-3FAC-48AC-9268-0BDDDC3C8AC9}"/>
              </a:ext>
            </a:extLst>
          </p:cNvPr>
          <p:cNvSpPr>
            <a:spLocks noGrp="1"/>
          </p:cNvSpPr>
          <p:nvPr>
            <p:ph type="title"/>
          </p:nvPr>
        </p:nvSpPr>
        <p:spPr/>
        <p:txBody>
          <a:bodyPr>
            <a:normAutofit fontScale="90000"/>
          </a:bodyPr>
          <a:lstStyle/>
          <a:p>
            <a:endParaRPr lang="en-US"/>
          </a:p>
        </p:txBody>
      </p:sp>
      <p:sp>
        <p:nvSpPr>
          <p:cNvPr id="3" name="TextBox 2">
            <a:extLst>
              <a:ext uri="{FF2B5EF4-FFF2-40B4-BE49-F238E27FC236}">
                <a16:creationId xmlns:a16="http://schemas.microsoft.com/office/drawing/2014/main" id="{69571190-FD05-484B-90AC-1A4D7521E507}"/>
              </a:ext>
            </a:extLst>
          </p:cNvPr>
          <p:cNvSpPr txBox="1"/>
          <p:nvPr/>
        </p:nvSpPr>
        <p:spPr>
          <a:xfrm>
            <a:off x="1409700" y="1188720"/>
            <a:ext cx="5676900" cy="646331"/>
          </a:xfrm>
          <a:prstGeom prst="rect">
            <a:avLst/>
          </a:prstGeom>
          <a:noFill/>
        </p:spPr>
        <p:txBody>
          <a:bodyPr wrap="square" rtlCol="0">
            <a:spAutoFit/>
          </a:bodyPr>
          <a:lstStyle/>
          <a:p>
            <a:r>
              <a:rPr lang="en-US" b="1" dirty="0" err="1"/>
              <a:t>i</a:t>
            </a:r>
            <a:r>
              <a:rPr lang="en-US" b="1" baseline="-25000" dirty="0" err="1"/>
              <a:t>K</a:t>
            </a:r>
            <a:r>
              <a:rPr lang="en-US" dirty="0"/>
              <a:t> = (</a:t>
            </a:r>
            <a:r>
              <a:rPr lang="en-US" dirty="0" err="1">
                <a:latin typeface="Symbol" panose="05050102010706020507" pitchFamily="18" charset="2"/>
              </a:rPr>
              <a:t>g</a:t>
            </a:r>
            <a:r>
              <a:rPr lang="en-US" baseline="-25000" dirty="0" err="1"/>
              <a:t>K</a:t>
            </a:r>
            <a:r>
              <a:rPr lang="en-US" dirty="0"/>
              <a:t> * </a:t>
            </a:r>
            <a:r>
              <a:rPr lang="en-US" dirty="0" err="1"/>
              <a:t>V</a:t>
            </a:r>
            <a:r>
              <a:rPr lang="en-US" baseline="-25000" dirty="0" err="1"/>
              <a:t>m</a:t>
            </a:r>
            <a:r>
              <a:rPr lang="en-US" dirty="0"/>
              <a:t>) – (</a:t>
            </a:r>
            <a:r>
              <a:rPr lang="en-US" dirty="0" err="1">
                <a:latin typeface="Symbol" panose="05050102010706020507" pitchFamily="18" charset="2"/>
              </a:rPr>
              <a:t>g</a:t>
            </a:r>
            <a:r>
              <a:rPr lang="en-US" baseline="-25000" dirty="0" err="1"/>
              <a:t>K</a:t>
            </a:r>
            <a:r>
              <a:rPr lang="en-US" dirty="0"/>
              <a:t> * </a:t>
            </a:r>
            <a:r>
              <a:rPr lang="en-US" dirty="0" err="1"/>
              <a:t>E</a:t>
            </a:r>
            <a:r>
              <a:rPr lang="en-US" baseline="-25000" dirty="0" err="1"/>
              <a:t>K</a:t>
            </a:r>
            <a:r>
              <a:rPr lang="en-US" dirty="0"/>
              <a:t>) = </a:t>
            </a:r>
            <a:r>
              <a:rPr lang="en-US" b="1" dirty="0" err="1">
                <a:latin typeface="Symbol" panose="05050102010706020507" pitchFamily="18" charset="2"/>
              </a:rPr>
              <a:t>g</a:t>
            </a:r>
            <a:r>
              <a:rPr lang="en-US" b="1" baseline="-25000" dirty="0" err="1"/>
              <a:t>K</a:t>
            </a:r>
            <a:r>
              <a:rPr lang="en-US" b="1" dirty="0"/>
              <a:t> * (</a:t>
            </a:r>
            <a:r>
              <a:rPr lang="en-US" b="1" dirty="0" err="1"/>
              <a:t>V</a:t>
            </a:r>
            <a:r>
              <a:rPr lang="en-US" b="1" baseline="-25000" dirty="0" err="1"/>
              <a:t>m</a:t>
            </a:r>
            <a:r>
              <a:rPr lang="en-US" b="1" dirty="0"/>
              <a:t>- </a:t>
            </a:r>
            <a:r>
              <a:rPr lang="en-US" b="1" dirty="0" err="1"/>
              <a:t>E</a:t>
            </a:r>
            <a:r>
              <a:rPr lang="en-US" b="1" baseline="-25000" dirty="0" err="1"/>
              <a:t>K</a:t>
            </a:r>
            <a:r>
              <a:rPr lang="en-US" b="1" dirty="0"/>
              <a:t>)</a:t>
            </a:r>
          </a:p>
          <a:p>
            <a:endParaRPr lang="en-US" dirty="0"/>
          </a:p>
        </p:txBody>
      </p:sp>
      <p:sp>
        <p:nvSpPr>
          <p:cNvPr id="4" name="TextBox 3">
            <a:extLst>
              <a:ext uri="{FF2B5EF4-FFF2-40B4-BE49-F238E27FC236}">
                <a16:creationId xmlns:a16="http://schemas.microsoft.com/office/drawing/2014/main" id="{0040C6D9-E14C-4BB3-BA8B-8D4E5940B647}"/>
              </a:ext>
            </a:extLst>
          </p:cNvPr>
          <p:cNvSpPr txBox="1"/>
          <p:nvPr/>
        </p:nvSpPr>
        <p:spPr>
          <a:xfrm>
            <a:off x="822960" y="1842671"/>
            <a:ext cx="7292340" cy="3139321"/>
          </a:xfrm>
          <a:prstGeom prst="rect">
            <a:avLst/>
          </a:prstGeom>
          <a:noFill/>
        </p:spPr>
        <p:txBody>
          <a:bodyPr wrap="square" rtlCol="0">
            <a:spAutoFit/>
          </a:bodyPr>
          <a:lstStyle/>
          <a:p>
            <a:r>
              <a:rPr lang="en-US" dirty="0"/>
              <a:t>So this means even without knowing what the channel conductance is, we can still get a relative measure of the current.</a:t>
            </a:r>
          </a:p>
          <a:p>
            <a:endParaRPr lang="en-US" dirty="0"/>
          </a:p>
          <a:p>
            <a:r>
              <a:rPr lang="en-US" dirty="0"/>
              <a:t>So let’s say the </a:t>
            </a:r>
            <a:r>
              <a:rPr lang="en-US" dirty="0" err="1"/>
              <a:t>E</a:t>
            </a:r>
            <a:r>
              <a:rPr lang="en-US" baseline="-25000" dirty="0" err="1"/>
              <a:t>K</a:t>
            </a:r>
            <a:r>
              <a:rPr lang="en-US" dirty="0"/>
              <a:t> = -75 mV.</a:t>
            </a:r>
          </a:p>
          <a:p>
            <a:endParaRPr lang="en-US" dirty="0"/>
          </a:p>
          <a:p>
            <a:endParaRPr lang="en-US" dirty="0"/>
          </a:p>
          <a:p>
            <a:r>
              <a:rPr lang="en-US" dirty="0">
                <a:solidFill>
                  <a:schemeClr val="accent3">
                    <a:lumMod val="75000"/>
                  </a:schemeClr>
                </a:solidFill>
              </a:rPr>
              <a:t>Which of the following conditions would produce a larger K+ current?</a:t>
            </a:r>
          </a:p>
          <a:p>
            <a:endParaRPr lang="en-US" dirty="0"/>
          </a:p>
          <a:p>
            <a:r>
              <a:rPr lang="en-US" dirty="0">
                <a:solidFill>
                  <a:srgbClr val="C00000"/>
                </a:solidFill>
              </a:rPr>
              <a:t>1) A membrane potential of 0 mV</a:t>
            </a:r>
          </a:p>
          <a:p>
            <a:r>
              <a:rPr lang="en-US" dirty="0"/>
              <a:t>Or </a:t>
            </a:r>
          </a:p>
          <a:p>
            <a:r>
              <a:rPr lang="en-US" dirty="0">
                <a:solidFill>
                  <a:srgbClr val="0000CC"/>
                </a:solidFill>
              </a:rPr>
              <a:t>2) A membrane potential of -35 mV?</a:t>
            </a:r>
          </a:p>
        </p:txBody>
      </p:sp>
    </p:spTree>
    <p:extLst>
      <p:ext uri="{BB962C8B-B14F-4D97-AF65-F5344CB8AC3E}">
        <p14:creationId xmlns:p14="http://schemas.microsoft.com/office/powerpoint/2010/main" val="233927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81" y="1079363"/>
            <a:ext cx="6312422" cy="2051537"/>
          </a:xfrm>
          <a:prstGeom prst="rect">
            <a:avLst/>
          </a:prstGeom>
        </p:spPr>
      </p:pic>
      <p:sp>
        <p:nvSpPr>
          <p:cNvPr id="4" name="TextBox 3"/>
          <p:cNvSpPr txBox="1"/>
          <p:nvPr/>
        </p:nvSpPr>
        <p:spPr>
          <a:xfrm>
            <a:off x="506627" y="815546"/>
            <a:ext cx="8180173" cy="369332"/>
          </a:xfrm>
          <a:prstGeom prst="rect">
            <a:avLst/>
          </a:prstGeom>
          <a:noFill/>
        </p:spPr>
        <p:txBody>
          <a:bodyPr wrap="square" rtlCol="0">
            <a:spAutoFit/>
          </a:bodyPr>
          <a:lstStyle/>
          <a:p>
            <a:r>
              <a:rPr lang="en-US" dirty="0"/>
              <a:t>Each group of ion channels lumped together and represented as a </a:t>
            </a:r>
            <a:r>
              <a:rPr lang="en-US" sz="1600" dirty="0"/>
              <a:t>resistor</a:t>
            </a:r>
            <a:r>
              <a:rPr lang="en-US" dirty="0"/>
              <a:t> and battery.</a:t>
            </a:r>
          </a:p>
        </p:txBody>
      </p:sp>
      <p:sp>
        <p:nvSpPr>
          <p:cNvPr id="5" name="TextBox 4"/>
          <p:cNvSpPr txBox="1"/>
          <p:nvPr/>
        </p:nvSpPr>
        <p:spPr>
          <a:xfrm>
            <a:off x="580768" y="3225114"/>
            <a:ext cx="7834183" cy="646331"/>
          </a:xfrm>
          <a:prstGeom prst="rect">
            <a:avLst/>
          </a:prstGeom>
          <a:noFill/>
        </p:spPr>
        <p:txBody>
          <a:bodyPr wrap="square" rtlCol="0">
            <a:spAutoFit/>
          </a:bodyPr>
          <a:lstStyle/>
          <a:p>
            <a:r>
              <a:rPr lang="en-US" dirty="0"/>
              <a:t>Extracellular fluid AND cytoplasm are each good conductors (particularly relative to membrane) – because they have a large cross-sectional area and many 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535" y="3983207"/>
            <a:ext cx="3739141" cy="2386558"/>
          </a:xfrm>
          <a:prstGeom prst="rect">
            <a:avLst/>
          </a:prstGeom>
        </p:spPr>
      </p:pic>
      <p:sp>
        <p:nvSpPr>
          <p:cNvPr id="7" name="TextBox 6"/>
          <p:cNvSpPr txBox="1"/>
          <p:nvPr/>
        </p:nvSpPr>
        <p:spPr>
          <a:xfrm>
            <a:off x="5820033" y="4744994"/>
            <a:ext cx="2891481" cy="738664"/>
          </a:xfrm>
          <a:prstGeom prst="rect">
            <a:avLst/>
          </a:prstGeom>
          <a:noFill/>
        </p:spPr>
        <p:txBody>
          <a:bodyPr wrap="square" rtlCol="0">
            <a:spAutoFit/>
          </a:bodyPr>
          <a:lstStyle/>
          <a:p>
            <a:r>
              <a:rPr lang="en-US" sz="1400" i="1" dirty="0">
                <a:solidFill>
                  <a:schemeClr val="tx1">
                    <a:lumMod val="50000"/>
                    <a:lumOff val="50000"/>
                  </a:schemeClr>
                </a:solidFill>
              </a:rPr>
              <a:t>Remember that the membrane acts as a capacitor because it is an insulator separating two conductors.</a:t>
            </a:r>
          </a:p>
        </p:txBody>
      </p:sp>
      <p:sp>
        <p:nvSpPr>
          <p:cNvPr id="8" name="TextBox 7"/>
          <p:cNvSpPr txBox="1"/>
          <p:nvPr/>
        </p:nvSpPr>
        <p:spPr>
          <a:xfrm>
            <a:off x="5474043" y="6363729"/>
            <a:ext cx="3455370" cy="307777"/>
          </a:xfrm>
          <a:prstGeom prst="rect">
            <a:avLst/>
          </a:prstGeom>
          <a:noFill/>
        </p:spPr>
        <p:txBody>
          <a:bodyPr wrap="none" rtlCol="0">
            <a:spAutoFit/>
          </a:bodyPr>
          <a:lstStyle/>
          <a:p>
            <a:r>
              <a:rPr lang="en-US" sz="1400" i="1" dirty="0">
                <a:solidFill>
                  <a:schemeClr val="tx1">
                    <a:lumMod val="50000"/>
                    <a:lumOff val="50000"/>
                  </a:schemeClr>
                </a:solidFill>
              </a:rPr>
              <a:t>Can add Na</a:t>
            </a:r>
            <a:r>
              <a:rPr lang="en-US" sz="1400" i="1" baseline="30000" dirty="0">
                <a:solidFill>
                  <a:schemeClr val="tx1">
                    <a:lumMod val="50000"/>
                    <a:lumOff val="50000"/>
                  </a:schemeClr>
                </a:solidFill>
              </a:rPr>
              <a:t>+</a:t>
            </a:r>
            <a:r>
              <a:rPr lang="en-US" sz="1400" i="1" dirty="0">
                <a:solidFill>
                  <a:schemeClr val="tx1">
                    <a:lumMod val="50000"/>
                    <a:lumOff val="50000"/>
                  </a:schemeClr>
                </a:solidFill>
              </a:rPr>
              <a:t>-K</a:t>
            </a:r>
            <a:r>
              <a:rPr lang="en-US" sz="1400" i="1" baseline="30000" dirty="0">
                <a:solidFill>
                  <a:schemeClr val="tx1">
                    <a:lumMod val="50000"/>
                    <a:lumOff val="50000"/>
                  </a:schemeClr>
                </a:solidFill>
              </a:rPr>
              <a:t>+</a:t>
            </a:r>
            <a:r>
              <a:rPr lang="en-US" sz="1400" i="1" dirty="0">
                <a:solidFill>
                  <a:schemeClr val="tx1">
                    <a:lumMod val="50000"/>
                    <a:lumOff val="50000"/>
                  </a:schemeClr>
                </a:solidFill>
              </a:rPr>
              <a:t> pump as a current generator.</a:t>
            </a:r>
          </a:p>
        </p:txBody>
      </p:sp>
    </p:spTree>
    <p:extLst>
      <p:ext uri="{BB962C8B-B14F-4D97-AF65-F5344CB8AC3E}">
        <p14:creationId xmlns:p14="http://schemas.microsoft.com/office/powerpoint/2010/main" val="2970018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2591"/>
          </a:xfrm>
        </p:spPr>
        <p:txBody>
          <a:bodyPr>
            <a:normAutofit fontScale="90000"/>
          </a:bodyPr>
          <a:lstStyle/>
          <a:p>
            <a:r>
              <a:rPr lang="en-US" dirty="0"/>
              <a:t>Equivalent Circuits provide a quantitative description</a:t>
            </a:r>
          </a:p>
        </p:txBody>
      </p:sp>
      <p:sp>
        <p:nvSpPr>
          <p:cNvPr id="3" name="TextBox 2"/>
          <p:cNvSpPr txBox="1"/>
          <p:nvPr/>
        </p:nvSpPr>
        <p:spPr>
          <a:xfrm>
            <a:off x="871152" y="704335"/>
            <a:ext cx="7401697" cy="646331"/>
          </a:xfrm>
          <a:prstGeom prst="rect">
            <a:avLst/>
          </a:prstGeom>
          <a:noFill/>
        </p:spPr>
        <p:txBody>
          <a:bodyPr wrap="square" rtlCol="0">
            <a:spAutoFit/>
          </a:bodyPr>
          <a:lstStyle/>
          <a:p>
            <a:pPr algn="ctr"/>
            <a:r>
              <a:rPr lang="en-US" dirty="0"/>
              <a:t>The phospholipid bilayer is an insulator separating two conductors (ionic solutions inside and outside cell) – this is the definition of capacitance</a:t>
            </a:r>
          </a:p>
        </p:txBody>
      </p:sp>
      <p:sp>
        <p:nvSpPr>
          <p:cNvPr id="4" name="TextBox 3"/>
          <p:cNvSpPr txBox="1"/>
          <p:nvPr/>
        </p:nvSpPr>
        <p:spPr>
          <a:xfrm>
            <a:off x="1056503" y="1729946"/>
            <a:ext cx="7030995" cy="2585323"/>
          </a:xfrm>
          <a:prstGeom prst="rect">
            <a:avLst/>
          </a:prstGeom>
          <a:noFill/>
        </p:spPr>
        <p:txBody>
          <a:bodyPr wrap="square" rtlCol="0">
            <a:spAutoFit/>
          </a:bodyPr>
          <a:lstStyle/>
          <a:p>
            <a:pPr algn="ctr"/>
            <a:r>
              <a:rPr lang="en-US" dirty="0"/>
              <a:t>The electrical potential difference across the capacitor is:</a:t>
            </a:r>
          </a:p>
          <a:p>
            <a:pPr algn="ctr"/>
            <a:r>
              <a:rPr lang="en-US" dirty="0"/>
              <a:t>V = Q/C,  where Q is the net excess positive charge or negative charge measured in coulombs and C is the capacitance measured in farads.</a:t>
            </a:r>
          </a:p>
          <a:p>
            <a:pPr algn="ctr"/>
            <a:endParaRPr lang="en-US" dirty="0"/>
          </a:p>
          <a:p>
            <a:pPr algn="ctr"/>
            <a:r>
              <a:rPr lang="en-US" dirty="0"/>
              <a:t>Rearranging:</a:t>
            </a:r>
          </a:p>
          <a:p>
            <a:pPr algn="ctr"/>
            <a:r>
              <a:rPr lang="en-US" dirty="0"/>
              <a:t>  C = Q/V</a:t>
            </a:r>
          </a:p>
          <a:p>
            <a:pPr algn="ctr"/>
            <a:r>
              <a:rPr lang="en-US" dirty="0"/>
              <a:t>Membrane capacitance is equal to the amount of charge that can be stored on the membrane for a given transmembrane voltage change.</a:t>
            </a:r>
          </a:p>
          <a:p>
            <a:pPr algn="ctr"/>
            <a:endParaRPr lang="en-US" dirty="0"/>
          </a:p>
        </p:txBody>
      </p:sp>
      <p:sp>
        <p:nvSpPr>
          <p:cNvPr id="5" name="TextBox 4">
            <a:extLst>
              <a:ext uri="{FF2B5EF4-FFF2-40B4-BE49-F238E27FC236}">
                <a16:creationId xmlns:a16="http://schemas.microsoft.com/office/drawing/2014/main" id="{CF665D34-51E4-4FD6-AE7B-B7CD2C8BCE4A}"/>
              </a:ext>
            </a:extLst>
          </p:cNvPr>
          <p:cNvSpPr txBox="1"/>
          <p:nvPr/>
        </p:nvSpPr>
        <p:spPr>
          <a:xfrm>
            <a:off x="987923" y="5436561"/>
            <a:ext cx="7352271" cy="646331"/>
          </a:xfrm>
          <a:prstGeom prst="rect">
            <a:avLst/>
          </a:prstGeom>
          <a:noFill/>
        </p:spPr>
        <p:txBody>
          <a:bodyPr wrap="square" rtlCol="0">
            <a:spAutoFit/>
          </a:bodyPr>
          <a:lstStyle/>
          <a:p>
            <a:r>
              <a:rPr lang="en-US" dirty="0"/>
              <a:t>Very few charges are required to produce a large potential difference across such a capacitance.</a:t>
            </a:r>
          </a:p>
        </p:txBody>
      </p:sp>
      <p:sp>
        <p:nvSpPr>
          <p:cNvPr id="6" name="TextBox 5">
            <a:extLst>
              <a:ext uri="{FF2B5EF4-FFF2-40B4-BE49-F238E27FC236}">
                <a16:creationId xmlns:a16="http://schemas.microsoft.com/office/drawing/2014/main" id="{F7676652-E191-46D9-9A80-BA05F9CB0ED2}"/>
              </a:ext>
            </a:extLst>
          </p:cNvPr>
          <p:cNvSpPr txBox="1"/>
          <p:nvPr/>
        </p:nvSpPr>
        <p:spPr>
          <a:xfrm>
            <a:off x="1216523" y="4691249"/>
            <a:ext cx="6555877" cy="369332"/>
          </a:xfrm>
          <a:prstGeom prst="rect">
            <a:avLst/>
          </a:prstGeom>
          <a:noFill/>
        </p:spPr>
        <p:txBody>
          <a:bodyPr wrap="square" rtlCol="0">
            <a:spAutoFit/>
          </a:bodyPr>
          <a:lstStyle/>
          <a:p>
            <a:r>
              <a:rPr lang="en-US" dirty="0"/>
              <a:t>Typical membrane capacitance is 1 </a:t>
            </a:r>
            <a:r>
              <a:rPr lang="en-US" dirty="0" err="1"/>
              <a:t>uF</a:t>
            </a:r>
            <a:r>
              <a:rPr lang="en-US" dirty="0"/>
              <a:t> per cm</a:t>
            </a:r>
            <a:r>
              <a:rPr lang="en-US" baseline="30000" dirty="0"/>
              <a:t>2</a:t>
            </a:r>
            <a:r>
              <a:rPr lang="en-US" dirty="0"/>
              <a:t> of membrane area.</a:t>
            </a:r>
          </a:p>
        </p:txBody>
      </p:sp>
    </p:spTree>
    <p:extLst>
      <p:ext uri="{BB962C8B-B14F-4D97-AF65-F5344CB8AC3E}">
        <p14:creationId xmlns:p14="http://schemas.microsoft.com/office/powerpoint/2010/main" val="1081328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equivalent circuit model to calculate RMP  (Kandel Box 6-2)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8" y="807121"/>
            <a:ext cx="5362832" cy="2864240"/>
          </a:xfrm>
          <a:prstGeom prst="rect">
            <a:avLst/>
          </a:prstGeom>
        </p:spPr>
      </p:pic>
      <p:sp>
        <p:nvSpPr>
          <p:cNvPr id="4" name="TextBox 3"/>
          <p:cNvSpPr txBox="1"/>
          <p:nvPr/>
        </p:nvSpPr>
        <p:spPr>
          <a:xfrm>
            <a:off x="5739713" y="709575"/>
            <a:ext cx="3126260" cy="523220"/>
          </a:xfrm>
          <a:prstGeom prst="rect">
            <a:avLst/>
          </a:prstGeom>
          <a:noFill/>
        </p:spPr>
        <p:txBody>
          <a:bodyPr wrap="square" rtlCol="0">
            <a:spAutoFit/>
          </a:bodyPr>
          <a:lstStyle/>
          <a:p>
            <a:r>
              <a:rPr lang="en-US" sz="1400" i="1" dirty="0">
                <a:solidFill>
                  <a:schemeClr val="tx1">
                    <a:lumMod val="50000"/>
                    <a:lumOff val="50000"/>
                  </a:schemeClr>
                </a:solidFill>
              </a:rPr>
              <a:t>Chloride initially ignored and small contribution of Na</a:t>
            </a:r>
            <a:r>
              <a:rPr lang="en-US" sz="1400" i="1" baseline="30000" dirty="0">
                <a:solidFill>
                  <a:schemeClr val="tx1">
                    <a:lumMod val="50000"/>
                    <a:lumOff val="50000"/>
                  </a:schemeClr>
                </a:solidFill>
              </a:rPr>
              <a:t>+</a:t>
            </a:r>
            <a:r>
              <a:rPr lang="en-US" sz="1400" i="1" dirty="0">
                <a:solidFill>
                  <a:schemeClr val="tx1">
                    <a:lumMod val="50000"/>
                    <a:lumOff val="50000"/>
                  </a:schemeClr>
                </a:solidFill>
              </a:rPr>
              <a:t>-K</a:t>
            </a:r>
            <a:r>
              <a:rPr lang="en-US" sz="1400" i="1" baseline="30000" dirty="0">
                <a:solidFill>
                  <a:schemeClr val="tx1">
                    <a:lumMod val="50000"/>
                    <a:lumOff val="50000"/>
                  </a:schemeClr>
                </a:solidFill>
              </a:rPr>
              <a:t>+</a:t>
            </a:r>
            <a:r>
              <a:rPr lang="en-US" sz="1400" i="1" dirty="0">
                <a:solidFill>
                  <a:schemeClr val="tx1">
                    <a:lumMod val="50000"/>
                    <a:lumOff val="50000"/>
                  </a:schemeClr>
                </a:solidFill>
              </a:rPr>
              <a:t> pump ignored.</a:t>
            </a:r>
          </a:p>
        </p:txBody>
      </p:sp>
      <p:sp>
        <p:nvSpPr>
          <p:cNvPr id="5" name="TextBox 4"/>
          <p:cNvSpPr txBox="1"/>
          <p:nvPr/>
        </p:nvSpPr>
        <p:spPr>
          <a:xfrm>
            <a:off x="6203092" y="1964724"/>
            <a:ext cx="2372497" cy="923330"/>
          </a:xfrm>
          <a:prstGeom prst="rect">
            <a:avLst/>
          </a:prstGeom>
          <a:noFill/>
        </p:spPr>
        <p:txBody>
          <a:bodyPr wrap="square" rtlCol="0">
            <a:spAutoFit/>
          </a:bodyPr>
          <a:lstStyle/>
          <a:p>
            <a:r>
              <a:rPr lang="en-US" dirty="0"/>
              <a:t>Many more K</a:t>
            </a:r>
            <a:r>
              <a:rPr lang="en-US" baseline="30000" dirty="0"/>
              <a:t>+</a:t>
            </a:r>
            <a:r>
              <a:rPr lang="en-US" dirty="0"/>
              <a:t> channels so much higher K</a:t>
            </a:r>
            <a:r>
              <a:rPr lang="en-US" baseline="30000" dirty="0"/>
              <a:t>+</a:t>
            </a:r>
            <a:r>
              <a:rPr lang="en-US" dirty="0"/>
              <a:t> conductance</a:t>
            </a:r>
          </a:p>
        </p:txBody>
      </p:sp>
      <p:sp>
        <p:nvSpPr>
          <p:cNvPr id="6" name="TextBox 5"/>
          <p:cNvSpPr txBox="1"/>
          <p:nvPr/>
        </p:nvSpPr>
        <p:spPr>
          <a:xfrm>
            <a:off x="617838" y="3657600"/>
            <a:ext cx="8130746" cy="369332"/>
          </a:xfrm>
          <a:prstGeom prst="rect">
            <a:avLst/>
          </a:prstGeom>
          <a:noFill/>
        </p:spPr>
        <p:txBody>
          <a:bodyPr wrap="square" rtlCol="0">
            <a:spAutoFit/>
          </a:bodyPr>
          <a:lstStyle/>
          <a:p>
            <a:r>
              <a:rPr lang="en-US" dirty="0"/>
              <a:t>At rest no net current across membrane, so:   I</a:t>
            </a:r>
            <a:r>
              <a:rPr lang="en-US" baseline="-25000" dirty="0"/>
              <a:t>NA</a:t>
            </a:r>
            <a:r>
              <a:rPr lang="en-US" dirty="0"/>
              <a:t>= I</a:t>
            </a:r>
            <a:r>
              <a:rPr lang="en-US" baseline="-25000" dirty="0"/>
              <a:t>K    </a:t>
            </a:r>
            <a:r>
              <a:rPr lang="en-US" dirty="0"/>
              <a:t> or    </a:t>
            </a:r>
            <a:r>
              <a:rPr lang="en-US" dirty="0">
                <a:solidFill>
                  <a:srgbClr val="C00000"/>
                </a:solidFill>
              </a:rPr>
              <a:t>I</a:t>
            </a:r>
            <a:r>
              <a:rPr lang="en-US" baseline="-25000" dirty="0">
                <a:solidFill>
                  <a:srgbClr val="C00000"/>
                </a:solidFill>
              </a:rPr>
              <a:t>NA</a:t>
            </a:r>
            <a:r>
              <a:rPr lang="en-US" dirty="0">
                <a:solidFill>
                  <a:srgbClr val="C00000"/>
                </a:solidFill>
              </a:rPr>
              <a:t> + I</a:t>
            </a:r>
            <a:r>
              <a:rPr lang="en-US" baseline="-25000" dirty="0">
                <a:solidFill>
                  <a:srgbClr val="C00000"/>
                </a:solidFill>
              </a:rPr>
              <a:t>K</a:t>
            </a:r>
            <a:r>
              <a:rPr lang="en-US" dirty="0">
                <a:solidFill>
                  <a:srgbClr val="C00000"/>
                </a:solidFill>
              </a:rPr>
              <a:t> = 0</a:t>
            </a:r>
          </a:p>
        </p:txBody>
      </p:sp>
      <p:sp>
        <p:nvSpPr>
          <p:cNvPr id="7" name="TextBox 6"/>
          <p:cNvSpPr txBox="1"/>
          <p:nvPr/>
        </p:nvSpPr>
        <p:spPr>
          <a:xfrm>
            <a:off x="543697" y="4028303"/>
            <a:ext cx="7438768" cy="646331"/>
          </a:xfrm>
          <a:prstGeom prst="rect">
            <a:avLst/>
          </a:prstGeom>
          <a:noFill/>
        </p:spPr>
        <p:txBody>
          <a:bodyPr wrap="square" rtlCol="0">
            <a:spAutoFit/>
          </a:bodyPr>
          <a:lstStyle/>
          <a:p>
            <a:r>
              <a:rPr lang="en-US" dirty="0"/>
              <a:t>Total potential difference is the sum of the potential differences across E</a:t>
            </a:r>
            <a:r>
              <a:rPr lang="en-US" baseline="-25000" dirty="0"/>
              <a:t>Na</a:t>
            </a:r>
            <a:r>
              <a:rPr lang="en-US" dirty="0"/>
              <a:t> and across </a:t>
            </a:r>
            <a:r>
              <a:rPr lang="en-US" dirty="0" err="1"/>
              <a:t>g</a:t>
            </a:r>
            <a:r>
              <a:rPr lang="en-US" baseline="-25000" dirty="0" err="1"/>
              <a:t>Na</a:t>
            </a:r>
            <a:r>
              <a:rPr lang="en-US" dirty="0"/>
              <a:t>.  V</a:t>
            </a:r>
            <a:r>
              <a:rPr lang="en-US" baseline="-25000" dirty="0"/>
              <a:t>m</a:t>
            </a:r>
            <a:r>
              <a:rPr lang="en-US" dirty="0"/>
              <a:t> = E</a:t>
            </a:r>
            <a:r>
              <a:rPr lang="en-US" baseline="-25000" dirty="0"/>
              <a:t>Na</a:t>
            </a:r>
            <a:r>
              <a:rPr lang="en-US" dirty="0"/>
              <a:t> + </a:t>
            </a:r>
            <a:r>
              <a:rPr lang="en-US" dirty="0" err="1"/>
              <a:t>I</a:t>
            </a:r>
            <a:r>
              <a:rPr lang="en-US" baseline="-25000" dirty="0" err="1"/>
              <a:t>Na</a:t>
            </a:r>
            <a:r>
              <a:rPr lang="en-US" dirty="0"/>
              <a:t>/</a:t>
            </a:r>
            <a:r>
              <a:rPr lang="en-US" dirty="0" err="1"/>
              <a:t>g</a:t>
            </a:r>
            <a:r>
              <a:rPr lang="en-US" baseline="-25000" dirty="0" err="1"/>
              <a:t>Na</a:t>
            </a:r>
            <a:endParaRPr lang="en-US" baseline="-25000" dirty="0"/>
          </a:p>
        </p:txBody>
      </p:sp>
      <p:sp>
        <p:nvSpPr>
          <p:cNvPr id="8" name="TextBox 7"/>
          <p:cNvSpPr txBox="1"/>
          <p:nvPr/>
        </p:nvSpPr>
        <p:spPr>
          <a:xfrm>
            <a:off x="642551" y="4868562"/>
            <a:ext cx="7685903" cy="369332"/>
          </a:xfrm>
          <a:prstGeom prst="rect">
            <a:avLst/>
          </a:prstGeom>
          <a:noFill/>
        </p:spPr>
        <p:txBody>
          <a:bodyPr wrap="square" rtlCol="0">
            <a:spAutoFit/>
          </a:bodyPr>
          <a:lstStyle/>
          <a:p>
            <a:r>
              <a:rPr lang="en-US" dirty="0" err="1"/>
              <a:t>I</a:t>
            </a:r>
            <a:r>
              <a:rPr lang="en-US" baseline="-25000" dirty="0" err="1"/>
              <a:t>Na</a:t>
            </a:r>
            <a:r>
              <a:rPr lang="en-US" dirty="0"/>
              <a:t> = </a:t>
            </a:r>
            <a:r>
              <a:rPr lang="en-US" dirty="0" err="1"/>
              <a:t>g</a:t>
            </a:r>
            <a:r>
              <a:rPr lang="en-US" baseline="-25000" dirty="0" err="1"/>
              <a:t>Na</a:t>
            </a:r>
            <a:r>
              <a:rPr lang="en-US" dirty="0"/>
              <a:t> * (V</a:t>
            </a:r>
            <a:r>
              <a:rPr lang="en-US" baseline="-25000" dirty="0"/>
              <a:t>m</a:t>
            </a:r>
            <a:r>
              <a:rPr lang="en-US" dirty="0"/>
              <a:t> – E</a:t>
            </a:r>
            <a:r>
              <a:rPr lang="en-US" baseline="-25000" dirty="0"/>
              <a:t>Na</a:t>
            </a:r>
            <a:r>
              <a:rPr lang="en-US" dirty="0"/>
              <a:t>)   and I</a:t>
            </a:r>
            <a:r>
              <a:rPr lang="en-US" baseline="-25000" dirty="0"/>
              <a:t>K</a:t>
            </a:r>
            <a:r>
              <a:rPr lang="en-US" dirty="0"/>
              <a:t> = </a:t>
            </a:r>
            <a:r>
              <a:rPr lang="en-US" dirty="0" err="1"/>
              <a:t>g</a:t>
            </a:r>
            <a:r>
              <a:rPr lang="en-US" baseline="-25000" dirty="0" err="1"/>
              <a:t>K</a:t>
            </a:r>
            <a:r>
              <a:rPr lang="en-US" dirty="0"/>
              <a:t> * (V</a:t>
            </a:r>
            <a:r>
              <a:rPr lang="en-US" baseline="-25000" dirty="0"/>
              <a:t>m</a:t>
            </a:r>
            <a:r>
              <a:rPr lang="en-US" dirty="0"/>
              <a:t> – E</a:t>
            </a:r>
            <a:r>
              <a:rPr lang="en-US" baseline="-25000" dirty="0"/>
              <a:t>K</a:t>
            </a:r>
            <a:r>
              <a:rPr lang="en-US" dirty="0"/>
              <a:t>)   for each branch of circuit</a:t>
            </a:r>
          </a:p>
        </p:txBody>
      </p:sp>
      <p:sp>
        <p:nvSpPr>
          <p:cNvPr id="9" name="TextBox 8"/>
          <p:cNvSpPr txBox="1"/>
          <p:nvPr/>
        </p:nvSpPr>
        <p:spPr>
          <a:xfrm>
            <a:off x="531341" y="5251621"/>
            <a:ext cx="3336324" cy="923330"/>
          </a:xfrm>
          <a:prstGeom prst="rect">
            <a:avLst/>
          </a:prstGeom>
          <a:noFill/>
        </p:spPr>
        <p:txBody>
          <a:bodyPr wrap="square" rtlCol="0">
            <a:spAutoFit/>
          </a:bodyPr>
          <a:lstStyle/>
          <a:p>
            <a:r>
              <a:rPr lang="en-US" dirty="0">
                <a:solidFill>
                  <a:srgbClr val="C00000"/>
                </a:solidFill>
              </a:rPr>
              <a:t>Replace with solved equations:</a:t>
            </a:r>
          </a:p>
          <a:p>
            <a:r>
              <a:rPr lang="en-US" dirty="0" err="1">
                <a:solidFill>
                  <a:srgbClr val="C00000"/>
                </a:solidFill>
              </a:rPr>
              <a:t>g</a:t>
            </a:r>
            <a:r>
              <a:rPr lang="en-US" baseline="-25000" dirty="0" err="1">
                <a:solidFill>
                  <a:srgbClr val="C00000"/>
                </a:solidFill>
              </a:rPr>
              <a:t>Na</a:t>
            </a:r>
            <a:r>
              <a:rPr lang="en-US" dirty="0">
                <a:solidFill>
                  <a:srgbClr val="C00000"/>
                </a:solidFill>
              </a:rPr>
              <a:t> * (V</a:t>
            </a:r>
            <a:r>
              <a:rPr lang="en-US" baseline="-25000" dirty="0">
                <a:solidFill>
                  <a:srgbClr val="C00000"/>
                </a:solidFill>
              </a:rPr>
              <a:t>m</a:t>
            </a:r>
            <a:r>
              <a:rPr lang="en-US" dirty="0">
                <a:solidFill>
                  <a:srgbClr val="C00000"/>
                </a:solidFill>
              </a:rPr>
              <a:t> – E</a:t>
            </a:r>
            <a:r>
              <a:rPr lang="en-US" baseline="-25000" dirty="0">
                <a:solidFill>
                  <a:srgbClr val="C00000"/>
                </a:solidFill>
              </a:rPr>
              <a:t>Na</a:t>
            </a:r>
            <a:r>
              <a:rPr lang="en-US" dirty="0">
                <a:solidFill>
                  <a:srgbClr val="C00000"/>
                </a:solidFill>
              </a:rPr>
              <a:t>) + </a:t>
            </a:r>
            <a:r>
              <a:rPr lang="en-US" dirty="0" err="1">
                <a:solidFill>
                  <a:srgbClr val="C00000"/>
                </a:solidFill>
              </a:rPr>
              <a:t>g</a:t>
            </a:r>
            <a:r>
              <a:rPr lang="en-US" baseline="-25000" dirty="0" err="1">
                <a:solidFill>
                  <a:srgbClr val="C00000"/>
                </a:solidFill>
              </a:rPr>
              <a:t>K</a:t>
            </a:r>
            <a:r>
              <a:rPr lang="en-US" dirty="0">
                <a:solidFill>
                  <a:srgbClr val="C00000"/>
                </a:solidFill>
              </a:rPr>
              <a:t> * (V</a:t>
            </a:r>
            <a:r>
              <a:rPr lang="en-US" baseline="-25000" dirty="0">
                <a:solidFill>
                  <a:srgbClr val="C00000"/>
                </a:solidFill>
              </a:rPr>
              <a:t>m</a:t>
            </a:r>
            <a:r>
              <a:rPr lang="en-US" dirty="0">
                <a:solidFill>
                  <a:srgbClr val="C00000"/>
                </a:solidFill>
              </a:rPr>
              <a:t> – E</a:t>
            </a:r>
            <a:r>
              <a:rPr lang="en-US" baseline="-25000" dirty="0">
                <a:solidFill>
                  <a:srgbClr val="C00000"/>
                </a:solidFill>
              </a:rPr>
              <a:t>K</a:t>
            </a:r>
            <a:r>
              <a:rPr lang="en-US" dirty="0">
                <a:solidFill>
                  <a:srgbClr val="C00000"/>
                </a:solidFill>
              </a:rPr>
              <a:t>) = 0</a:t>
            </a:r>
          </a:p>
          <a:p>
            <a:r>
              <a:rPr lang="en-US" dirty="0">
                <a:solidFill>
                  <a:srgbClr val="C00000"/>
                </a:solidFill>
              </a:rPr>
              <a:t> </a:t>
            </a:r>
          </a:p>
        </p:txBody>
      </p:sp>
      <p:sp>
        <p:nvSpPr>
          <p:cNvPr id="10" name="TextBox 9"/>
          <p:cNvSpPr txBox="1"/>
          <p:nvPr/>
        </p:nvSpPr>
        <p:spPr>
          <a:xfrm>
            <a:off x="3941804" y="5362832"/>
            <a:ext cx="4744995" cy="369332"/>
          </a:xfrm>
          <a:prstGeom prst="rect">
            <a:avLst/>
          </a:prstGeom>
          <a:noFill/>
        </p:spPr>
        <p:txBody>
          <a:bodyPr wrap="square" rtlCol="0">
            <a:spAutoFit/>
          </a:bodyPr>
          <a:lstStyle/>
          <a:p>
            <a:r>
              <a:rPr lang="en-US" dirty="0">
                <a:solidFill>
                  <a:srgbClr val="FF0000"/>
                </a:solidFill>
              </a:rPr>
              <a:t>Rearrange:  V</a:t>
            </a:r>
            <a:r>
              <a:rPr lang="en-US" baseline="-25000" dirty="0">
                <a:solidFill>
                  <a:srgbClr val="FF0000"/>
                </a:solidFill>
              </a:rPr>
              <a:t>m</a:t>
            </a:r>
            <a:r>
              <a:rPr lang="en-US" dirty="0">
                <a:solidFill>
                  <a:srgbClr val="FF0000"/>
                </a:solidFill>
              </a:rPr>
              <a:t> * (</a:t>
            </a:r>
            <a:r>
              <a:rPr lang="en-US" dirty="0" err="1">
                <a:solidFill>
                  <a:srgbClr val="FF0000"/>
                </a:solidFill>
              </a:rPr>
              <a:t>g</a:t>
            </a:r>
            <a:r>
              <a:rPr lang="en-US" baseline="-25000" dirty="0" err="1">
                <a:solidFill>
                  <a:srgbClr val="FF0000"/>
                </a:solidFill>
              </a:rPr>
              <a:t>Na</a:t>
            </a:r>
            <a:r>
              <a:rPr lang="en-US" dirty="0">
                <a:solidFill>
                  <a:srgbClr val="FF0000"/>
                </a:solidFill>
              </a:rPr>
              <a:t> + </a:t>
            </a:r>
            <a:r>
              <a:rPr lang="en-US" dirty="0" err="1">
                <a:solidFill>
                  <a:srgbClr val="FF0000"/>
                </a:solidFill>
              </a:rPr>
              <a:t>g</a:t>
            </a:r>
            <a:r>
              <a:rPr lang="en-US" baseline="-25000" dirty="0" err="1">
                <a:solidFill>
                  <a:srgbClr val="FF0000"/>
                </a:solidFill>
              </a:rPr>
              <a:t>K</a:t>
            </a:r>
            <a:r>
              <a:rPr lang="en-US" dirty="0">
                <a:solidFill>
                  <a:srgbClr val="FF0000"/>
                </a:solidFill>
              </a:rPr>
              <a:t>) = (E</a:t>
            </a:r>
            <a:r>
              <a:rPr lang="en-US" baseline="-25000" dirty="0">
                <a:solidFill>
                  <a:srgbClr val="FF0000"/>
                </a:solidFill>
              </a:rPr>
              <a:t>Na</a:t>
            </a:r>
            <a:r>
              <a:rPr lang="en-US" dirty="0">
                <a:solidFill>
                  <a:srgbClr val="FF0000"/>
                </a:solidFill>
              </a:rPr>
              <a:t> * </a:t>
            </a:r>
            <a:r>
              <a:rPr lang="en-US" dirty="0" err="1">
                <a:solidFill>
                  <a:srgbClr val="FF0000"/>
                </a:solidFill>
              </a:rPr>
              <a:t>g</a:t>
            </a:r>
            <a:r>
              <a:rPr lang="en-US" baseline="-25000" dirty="0" err="1">
                <a:solidFill>
                  <a:srgbClr val="FF0000"/>
                </a:solidFill>
              </a:rPr>
              <a:t>Na</a:t>
            </a:r>
            <a:r>
              <a:rPr lang="en-US" dirty="0">
                <a:solidFill>
                  <a:srgbClr val="FF0000"/>
                </a:solidFill>
              </a:rPr>
              <a:t>) + (E</a:t>
            </a:r>
            <a:r>
              <a:rPr lang="en-US" baseline="-25000" dirty="0">
                <a:solidFill>
                  <a:srgbClr val="FF0000"/>
                </a:solidFill>
              </a:rPr>
              <a:t>K</a:t>
            </a:r>
            <a:r>
              <a:rPr lang="en-US" dirty="0">
                <a:solidFill>
                  <a:srgbClr val="FF0000"/>
                </a:solidFill>
              </a:rPr>
              <a:t> * </a:t>
            </a:r>
            <a:r>
              <a:rPr lang="en-US" dirty="0" err="1">
                <a:solidFill>
                  <a:srgbClr val="FF0000"/>
                </a:solidFill>
              </a:rPr>
              <a:t>g</a:t>
            </a:r>
            <a:r>
              <a:rPr lang="en-US" baseline="-25000" dirty="0" err="1">
                <a:solidFill>
                  <a:srgbClr val="FF0000"/>
                </a:solidFill>
              </a:rPr>
              <a:t>K</a:t>
            </a:r>
            <a:r>
              <a:rPr lang="en-US" dirty="0">
                <a:solidFill>
                  <a:srgbClr val="FF0000"/>
                </a:solidFill>
              </a:rPr>
              <a:t>)</a:t>
            </a:r>
          </a:p>
        </p:txBody>
      </p:sp>
      <p:grpSp>
        <p:nvGrpSpPr>
          <p:cNvPr id="18" name="Group 17"/>
          <p:cNvGrpSpPr/>
          <p:nvPr/>
        </p:nvGrpSpPr>
        <p:grpSpPr>
          <a:xfrm>
            <a:off x="3348682" y="5906528"/>
            <a:ext cx="3688491" cy="682370"/>
            <a:chOff x="3311611" y="5968313"/>
            <a:chExt cx="3688491" cy="682370"/>
          </a:xfrm>
        </p:grpSpPr>
        <p:sp>
          <p:nvSpPr>
            <p:cNvPr id="11" name="TextBox 10"/>
            <p:cNvSpPr txBox="1"/>
            <p:nvPr/>
          </p:nvSpPr>
          <p:spPr>
            <a:xfrm>
              <a:off x="3311611" y="6124832"/>
              <a:ext cx="1544595" cy="369332"/>
            </a:xfrm>
            <a:prstGeom prst="rect">
              <a:avLst/>
            </a:prstGeom>
            <a:noFill/>
          </p:spPr>
          <p:txBody>
            <a:bodyPr wrap="square" rtlCol="0">
              <a:spAutoFit/>
            </a:bodyPr>
            <a:lstStyle/>
            <a:p>
              <a:r>
                <a:rPr lang="en-US" dirty="0">
                  <a:solidFill>
                    <a:srgbClr val="0000CC"/>
                  </a:solidFill>
                </a:rPr>
                <a:t>Solve for V</a:t>
              </a:r>
              <a:r>
                <a:rPr lang="en-US" baseline="-25000" dirty="0">
                  <a:solidFill>
                    <a:srgbClr val="0000CC"/>
                  </a:solidFill>
                </a:rPr>
                <a:t>m</a:t>
              </a:r>
              <a:r>
                <a:rPr lang="en-US" dirty="0">
                  <a:solidFill>
                    <a:srgbClr val="0000CC"/>
                  </a:solidFill>
                </a:rPr>
                <a:t> =</a:t>
              </a:r>
            </a:p>
          </p:txBody>
        </p:sp>
        <p:grpSp>
          <p:nvGrpSpPr>
            <p:cNvPr id="17" name="Group 16"/>
            <p:cNvGrpSpPr/>
            <p:nvPr/>
          </p:nvGrpSpPr>
          <p:grpSpPr>
            <a:xfrm>
              <a:off x="4825313" y="5968313"/>
              <a:ext cx="2174789" cy="682370"/>
              <a:chOff x="4825313" y="5968313"/>
              <a:chExt cx="2174789" cy="682370"/>
            </a:xfrm>
          </p:grpSpPr>
          <p:sp>
            <p:nvSpPr>
              <p:cNvPr id="12" name="TextBox 11"/>
              <p:cNvSpPr txBox="1"/>
              <p:nvPr/>
            </p:nvSpPr>
            <p:spPr>
              <a:xfrm>
                <a:off x="4825313" y="5968313"/>
                <a:ext cx="2174789" cy="369332"/>
              </a:xfrm>
              <a:prstGeom prst="rect">
                <a:avLst/>
              </a:prstGeom>
              <a:noFill/>
            </p:spPr>
            <p:txBody>
              <a:bodyPr wrap="square" rtlCol="0">
                <a:spAutoFit/>
              </a:bodyPr>
              <a:lstStyle/>
              <a:p>
                <a:r>
                  <a:rPr lang="en-US" dirty="0">
                    <a:solidFill>
                      <a:srgbClr val="0000CC"/>
                    </a:solidFill>
                  </a:rPr>
                  <a:t>(E</a:t>
                </a:r>
                <a:r>
                  <a:rPr lang="en-US" baseline="-25000" dirty="0">
                    <a:solidFill>
                      <a:srgbClr val="0000CC"/>
                    </a:solidFill>
                  </a:rPr>
                  <a:t>Na</a:t>
                </a:r>
                <a:r>
                  <a:rPr lang="en-US" dirty="0">
                    <a:solidFill>
                      <a:srgbClr val="0000CC"/>
                    </a:solidFill>
                  </a:rPr>
                  <a:t> * </a:t>
                </a:r>
                <a:r>
                  <a:rPr lang="en-US" dirty="0" err="1">
                    <a:solidFill>
                      <a:srgbClr val="0000CC"/>
                    </a:solidFill>
                  </a:rPr>
                  <a:t>g</a:t>
                </a:r>
                <a:r>
                  <a:rPr lang="en-US" baseline="-25000" dirty="0" err="1">
                    <a:solidFill>
                      <a:srgbClr val="0000CC"/>
                    </a:solidFill>
                  </a:rPr>
                  <a:t>Na</a:t>
                </a:r>
                <a:r>
                  <a:rPr lang="en-US" dirty="0">
                    <a:solidFill>
                      <a:srgbClr val="0000CC"/>
                    </a:solidFill>
                  </a:rPr>
                  <a:t>) + (E</a:t>
                </a:r>
                <a:r>
                  <a:rPr lang="en-US" baseline="-25000" dirty="0">
                    <a:solidFill>
                      <a:srgbClr val="0000CC"/>
                    </a:solidFill>
                  </a:rPr>
                  <a:t>K</a:t>
                </a:r>
                <a:r>
                  <a:rPr lang="en-US" dirty="0">
                    <a:solidFill>
                      <a:srgbClr val="0000CC"/>
                    </a:solidFill>
                  </a:rPr>
                  <a:t> * </a:t>
                </a:r>
                <a:r>
                  <a:rPr lang="en-US" dirty="0" err="1">
                    <a:solidFill>
                      <a:srgbClr val="0000CC"/>
                    </a:solidFill>
                  </a:rPr>
                  <a:t>g</a:t>
                </a:r>
                <a:r>
                  <a:rPr lang="en-US" baseline="-25000" dirty="0" err="1">
                    <a:solidFill>
                      <a:srgbClr val="0000CC"/>
                    </a:solidFill>
                  </a:rPr>
                  <a:t>K</a:t>
                </a:r>
                <a:r>
                  <a:rPr lang="en-US" dirty="0">
                    <a:solidFill>
                      <a:srgbClr val="0000CC"/>
                    </a:solidFill>
                  </a:rPr>
                  <a:t>)</a:t>
                </a:r>
              </a:p>
            </p:txBody>
          </p:sp>
          <p:sp>
            <p:nvSpPr>
              <p:cNvPr id="13" name="TextBox 12"/>
              <p:cNvSpPr txBox="1"/>
              <p:nvPr/>
            </p:nvSpPr>
            <p:spPr>
              <a:xfrm>
                <a:off x="5463745" y="6281351"/>
                <a:ext cx="897924" cy="369332"/>
              </a:xfrm>
              <a:prstGeom prst="rect">
                <a:avLst/>
              </a:prstGeom>
              <a:noFill/>
            </p:spPr>
            <p:txBody>
              <a:bodyPr wrap="square" rtlCol="0">
                <a:spAutoFit/>
              </a:bodyPr>
              <a:lstStyle/>
              <a:p>
                <a:r>
                  <a:rPr lang="en-US" dirty="0" err="1">
                    <a:solidFill>
                      <a:srgbClr val="0000CC"/>
                    </a:solidFill>
                  </a:rPr>
                  <a:t>g</a:t>
                </a:r>
                <a:r>
                  <a:rPr lang="en-US" baseline="-25000" dirty="0" err="1">
                    <a:solidFill>
                      <a:srgbClr val="0000CC"/>
                    </a:solidFill>
                  </a:rPr>
                  <a:t>Na</a:t>
                </a:r>
                <a:r>
                  <a:rPr lang="en-US" dirty="0">
                    <a:solidFill>
                      <a:srgbClr val="0000CC"/>
                    </a:solidFill>
                  </a:rPr>
                  <a:t> + </a:t>
                </a:r>
                <a:r>
                  <a:rPr lang="en-US" dirty="0" err="1">
                    <a:solidFill>
                      <a:srgbClr val="0000CC"/>
                    </a:solidFill>
                  </a:rPr>
                  <a:t>g</a:t>
                </a:r>
                <a:r>
                  <a:rPr lang="en-US" baseline="-25000" dirty="0" err="1">
                    <a:solidFill>
                      <a:srgbClr val="0000CC"/>
                    </a:solidFill>
                  </a:rPr>
                  <a:t>K</a:t>
                </a:r>
                <a:endParaRPr lang="en-US" dirty="0">
                  <a:solidFill>
                    <a:srgbClr val="0000CC"/>
                  </a:solidFill>
                </a:endParaRPr>
              </a:p>
            </p:txBody>
          </p:sp>
          <p:cxnSp>
            <p:nvCxnSpPr>
              <p:cNvPr id="15" name="Straight Connector 14"/>
              <p:cNvCxnSpPr/>
              <p:nvPr/>
            </p:nvCxnSpPr>
            <p:spPr>
              <a:xfrm>
                <a:off x="4874740" y="6363729"/>
                <a:ext cx="207593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a:off x="358346" y="790832"/>
            <a:ext cx="7619108" cy="2693773"/>
            <a:chOff x="358346" y="790832"/>
            <a:chExt cx="7619108" cy="2693773"/>
          </a:xfrm>
        </p:grpSpPr>
        <p:sp>
          <p:nvSpPr>
            <p:cNvPr id="20" name="Freeform 19"/>
            <p:cNvSpPr/>
            <p:nvPr/>
          </p:nvSpPr>
          <p:spPr>
            <a:xfrm>
              <a:off x="358346" y="790832"/>
              <a:ext cx="6610865" cy="2693773"/>
            </a:xfrm>
            <a:custGeom>
              <a:avLst/>
              <a:gdLst>
                <a:gd name="connsiteX0" fmla="*/ 5338119 w 6610865"/>
                <a:gd name="connsiteY0" fmla="*/ 729049 h 2693773"/>
                <a:gd name="connsiteX1" fmla="*/ 5486400 w 6610865"/>
                <a:gd name="connsiteY1" fmla="*/ 766119 h 2693773"/>
                <a:gd name="connsiteX2" fmla="*/ 5807676 w 6610865"/>
                <a:gd name="connsiteY2" fmla="*/ 864973 h 2693773"/>
                <a:gd name="connsiteX3" fmla="*/ 5931243 w 6610865"/>
                <a:gd name="connsiteY3" fmla="*/ 939114 h 2693773"/>
                <a:gd name="connsiteX4" fmla="*/ 6030097 w 6610865"/>
                <a:gd name="connsiteY4" fmla="*/ 988541 h 2693773"/>
                <a:gd name="connsiteX5" fmla="*/ 6067168 w 6610865"/>
                <a:gd name="connsiteY5" fmla="*/ 1050325 h 2693773"/>
                <a:gd name="connsiteX6" fmla="*/ 6116595 w 6610865"/>
                <a:gd name="connsiteY6" fmla="*/ 1260390 h 2693773"/>
                <a:gd name="connsiteX7" fmla="*/ 6091881 w 6610865"/>
                <a:gd name="connsiteY7" fmla="*/ 1618736 h 2693773"/>
                <a:gd name="connsiteX8" fmla="*/ 6067168 w 6610865"/>
                <a:gd name="connsiteY8" fmla="*/ 1705233 h 2693773"/>
                <a:gd name="connsiteX9" fmla="*/ 6017740 w 6610865"/>
                <a:gd name="connsiteY9" fmla="*/ 1779373 h 2693773"/>
                <a:gd name="connsiteX10" fmla="*/ 5807676 w 6610865"/>
                <a:gd name="connsiteY10" fmla="*/ 2026509 h 2693773"/>
                <a:gd name="connsiteX11" fmla="*/ 5597611 w 6610865"/>
                <a:gd name="connsiteY11" fmla="*/ 2273644 h 2693773"/>
                <a:gd name="connsiteX12" fmla="*/ 5535827 w 6610865"/>
                <a:gd name="connsiteY12" fmla="*/ 2323071 h 2693773"/>
                <a:gd name="connsiteX13" fmla="*/ 5412259 w 6610865"/>
                <a:gd name="connsiteY13" fmla="*/ 2397211 h 2693773"/>
                <a:gd name="connsiteX14" fmla="*/ 5301049 w 6610865"/>
                <a:gd name="connsiteY14" fmla="*/ 2434282 h 2693773"/>
                <a:gd name="connsiteX15" fmla="*/ 5189838 w 6610865"/>
                <a:gd name="connsiteY15" fmla="*/ 2483709 h 2693773"/>
                <a:gd name="connsiteX16" fmla="*/ 5115697 w 6610865"/>
                <a:gd name="connsiteY16" fmla="*/ 2496065 h 2693773"/>
                <a:gd name="connsiteX17" fmla="*/ 4497859 w 6610865"/>
                <a:gd name="connsiteY17" fmla="*/ 2520779 h 2693773"/>
                <a:gd name="connsiteX18" fmla="*/ 4386649 w 6610865"/>
                <a:gd name="connsiteY18" fmla="*/ 2533136 h 2693773"/>
                <a:gd name="connsiteX19" fmla="*/ 4275438 w 6610865"/>
                <a:gd name="connsiteY19" fmla="*/ 2557849 h 2693773"/>
                <a:gd name="connsiteX20" fmla="*/ 4003589 w 6610865"/>
                <a:gd name="connsiteY20" fmla="*/ 2582563 h 2693773"/>
                <a:gd name="connsiteX21" fmla="*/ 3929449 w 6610865"/>
                <a:gd name="connsiteY21" fmla="*/ 2594919 h 2693773"/>
                <a:gd name="connsiteX22" fmla="*/ 3632886 w 6610865"/>
                <a:gd name="connsiteY22" fmla="*/ 2631990 h 2693773"/>
                <a:gd name="connsiteX23" fmla="*/ 3546389 w 6610865"/>
                <a:gd name="connsiteY23" fmla="*/ 2656703 h 2693773"/>
                <a:gd name="connsiteX24" fmla="*/ 3472249 w 6610865"/>
                <a:gd name="connsiteY24" fmla="*/ 2681417 h 2693773"/>
                <a:gd name="connsiteX25" fmla="*/ 3385751 w 6610865"/>
                <a:gd name="connsiteY25" fmla="*/ 2693773 h 2693773"/>
                <a:gd name="connsiteX26" fmla="*/ 1878227 w 6610865"/>
                <a:gd name="connsiteY26" fmla="*/ 2681417 h 2693773"/>
                <a:gd name="connsiteX27" fmla="*/ 1767016 w 6610865"/>
                <a:gd name="connsiteY27" fmla="*/ 2669060 h 2693773"/>
                <a:gd name="connsiteX28" fmla="*/ 1359243 w 6610865"/>
                <a:gd name="connsiteY28" fmla="*/ 2656703 h 2693773"/>
                <a:gd name="connsiteX29" fmla="*/ 1272746 w 6610865"/>
                <a:gd name="connsiteY29" fmla="*/ 2644346 h 2693773"/>
                <a:gd name="connsiteX30" fmla="*/ 1149178 w 6610865"/>
                <a:gd name="connsiteY30" fmla="*/ 2631990 h 2693773"/>
                <a:gd name="connsiteX31" fmla="*/ 852616 w 6610865"/>
                <a:gd name="connsiteY31" fmla="*/ 2582563 h 2693773"/>
                <a:gd name="connsiteX32" fmla="*/ 766119 w 6610865"/>
                <a:gd name="connsiteY32" fmla="*/ 2570206 h 2693773"/>
                <a:gd name="connsiteX33" fmla="*/ 691978 w 6610865"/>
                <a:gd name="connsiteY33" fmla="*/ 2533136 h 2693773"/>
                <a:gd name="connsiteX34" fmla="*/ 630195 w 6610865"/>
                <a:gd name="connsiteY34" fmla="*/ 2508422 h 2693773"/>
                <a:gd name="connsiteX35" fmla="*/ 593124 w 6610865"/>
                <a:gd name="connsiteY35" fmla="*/ 2496065 h 2693773"/>
                <a:gd name="connsiteX36" fmla="*/ 506627 w 6610865"/>
                <a:gd name="connsiteY36" fmla="*/ 2446638 h 2693773"/>
                <a:gd name="connsiteX37" fmla="*/ 284205 w 6610865"/>
                <a:gd name="connsiteY37" fmla="*/ 2372498 h 2693773"/>
                <a:gd name="connsiteX38" fmla="*/ 111211 w 6610865"/>
                <a:gd name="connsiteY38" fmla="*/ 2286000 h 2693773"/>
                <a:gd name="connsiteX39" fmla="*/ 74140 w 6610865"/>
                <a:gd name="connsiteY39" fmla="*/ 2248930 h 2693773"/>
                <a:gd name="connsiteX40" fmla="*/ 24713 w 6610865"/>
                <a:gd name="connsiteY40" fmla="*/ 2088292 h 2693773"/>
                <a:gd name="connsiteX41" fmla="*/ 0 w 6610865"/>
                <a:gd name="connsiteY41" fmla="*/ 1977082 h 2693773"/>
                <a:gd name="connsiteX42" fmla="*/ 12357 w 6610865"/>
                <a:gd name="connsiteY42" fmla="*/ 1581665 h 2693773"/>
                <a:gd name="connsiteX43" fmla="*/ 49427 w 6610865"/>
                <a:gd name="connsiteY43" fmla="*/ 1433384 h 2693773"/>
                <a:gd name="connsiteX44" fmla="*/ 61784 w 6610865"/>
                <a:gd name="connsiteY44" fmla="*/ 1371600 h 2693773"/>
                <a:gd name="connsiteX45" fmla="*/ 98854 w 6610865"/>
                <a:gd name="connsiteY45" fmla="*/ 1297460 h 2693773"/>
                <a:gd name="connsiteX46" fmla="*/ 123568 w 6610865"/>
                <a:gd name="connsiteY46" fmla="*/ 1223319 h 2693773"/>
                <a:gd name="connsiteX47" fmla="*/ 222422 w 6610865"/>
                <a:gd name="connsiteY47" fmla="*/ 1087395 h 2693773"/>
                <a:gd name="connsiteX48" fmla="*/ 234778 w 6610865"/>
                <a:gd name="connsiteY48" fmla="*/ 1050325 h 2693773"/>
                <a:gd name="connsiteX49" fmla="*/ 308919 w 6610865"/>
                <a:gd name="connsiteY49" fmla="*/ 914400 h 2693773"/>
                <a:gd name="connsiteX50" fmla="*/ 321276 w 6610865"/>
                <a:gd name="connsiteY50" fmla="*/ 852617 h 2693773"/>
                <a:gd name="connsiteX51" fmla="*/ 345989 w 6610865"/>
                <a:gd name="connsiteY51" fmla="*/ 778476 h 2693773"/>
                <a:gd name="connsiteX52" fmla="*/ 370703 w 6610865"/>
                <a:gd name="connsiteY52" fmla="*/ 654909 h 2693773"/>
                <a:gd name="connsiteX53" fmla="*/ 395416 w 6610865"/>
                <a:gd name="connsiteY53" fmla="*/ 593125 h 2693773"/>
                <a:gd name="connsiteX54" fmla="*/ 444843 w 6610865"/>
                <a:gd name="connsiteY54" fmla="*/ 556054 h 2693773"/>
                <a:gd name="connsiteX55" fmla="*/ 518984 w 6610865"/>
                <a:gd name="connsiteY55" fmla="*/ 481914 h 2693773"/>
                <a:gd name="connsiteX56" fmla="*/ 568411 w 6610865"/>
                <a:gd name="connsiteY56" fmla="*/ 469557 h 2693773"/>
                <a:gd name="connsiteX57" fmla="*/ 605481 w 6610865"/>
                <a:gd name="connsiteY57" fmla="*/ 457200 h 2693773"/>
                <a:gd name="connsiteX58" fmla="*/ 778476 w 6610865"/>
                <a:gd name="connsiteY58" fmla="*/ 432487 h 2693773"/>
                <a:gd name="connsiteX59" fmla="*/ 827903 w 6610865"/>
                <a:gd name="connsiteY59" fmla="*/ 420130 h 2693773"/>
                <a:gd name="connsiteX60" fmla="*/ 1075038 w 6610865"/>
                <a:gd name="connsiteY60" fmla="*/ 395417 h 2693773"/>
                <a:gd name="connsiteX61" fmla="*/ 1161535 w 6610865"/>
                <a:gd name="connsiteY61" fmla="*/ 370703 h 2693773"/>
                <a:gd name="connsiteX62" fmla="*/ 1235676 w 6610865"/>
                <a:gd name="connsiteY62" fmla="*/ 345990 h 2693773"/>
                <a:gd name="connsiteX63" fmla="*/ 1309816 w 6610865"/>
                <a:gd name="connsiteY63" fmla="*/ 333633 h 2693773"/>
                <a:gd name="connsiteX64" fmla="*/ 1396313 w 6610865"/>
                <a:gd name="connsiteY64" fmla="*/ 308919 h 2693773"/>
                <a:gd name="connsiteX65" fmla="*/ 1470454 w 6610865"/>
                <a:gd name="connsiteY65" fmla="*/ 296563 h 2693773"/>
                <a:gd name="connsiteX66" fmla="*/ 1705232 w 6610865"/>
                <a:gd name="connsiteY66" fmla="*/ 259492 h 2693773"/>
                <a:gd name="connsiteX67" fmla="*/ 1890584 w 6610865"/>
                <a:gd name="connsiteY67" fmla="*/ 234779 h 2693773"/>
                <a:gd name="connsiteX68" fmla="*/ 2224216 w 6610865"/>
                <a:gd name="connsiteY68" fmla="*/ 210065 h 2693773"/>
                <a:gd name="connsiteX69" fmla="*/ 2372497 w 6610865"/>
                <a:gd name="connsiteY69" fmla="*/ 197709 h 2693773"/>
                <a:gd name="connsiteX70" fmla="*/ 2693773 w 6610865"/>
                <a:gd name="connsiteY70" fmla="*/ 148282 h 2693773"/>
                <a:gd name="connsiteX71" fmla="*/ 2767913 w 6610865"/>
                <a:gd name="connsiteY71" fmla="*/ 135925 h 2693773"/>
                <a:gd name="connsiteX72" fmla="*/ 2829697 w 6610865"/>
                <a:gd name="connsiteY72" fmla="*/ 111211 h 2693773"/>
                <a:gd name="connsiteX73" fmla="*/ 2866768 w 6610865"/>
                <a:gd name="connsiteY73" fmla="*/ 98854 h 2693773"/>
                <a:gd name="connsiteX74" fmla="*/ 2977978 w 6610865"/>
                <a:gd name="connsiteY74" fmla="*/ 24714 h 2693773"/>
                <a:gd name="connsiteX75" fmla="*/ 3113903 w 6610865"/>
                <a:gd name="connsiteY75" fmla="*/ 0 h 2693773"/>
                <a:gd name="connsiteX76" fmla="*/ 4015946 w 6610865"/>
                <a:gd name="connsiteY76" fmla="*/ 12357 h 2693773"/>
                <a:gd name="connsiteX77" fmla="*/ 4102443 w 6610865"/>
                <a:gd name="connsiteY77" fmla="*/ 24714 h 2693773"/>
                <a:gd name="connsiteX78" fmla="*/ 4213654 w 6610865"/>
                <a:gd name="connsiteY78" fmla="*/ 37071 h 2693773"/>
                <a:gd name="connsiteX79" fmla="*/ 4399005 w 6610865"/>
                <a:gd name="connsiteY79" fmla="*/ 61784 h 2693773"/>
                <a:gd name="connsiteX80" fmla="*/ 4547286 w 6610865"/>
                <a:gd name="connsiteY80" fmla="*/ 86498 h 2693773"/>
                <a:gd name="connsiteX81" fmla="*/ 4646140 w 6610865"/>
                <a:gd name="connsiteY81" fmla="*/ 111211 h 2693773"/>
                <a:gd name="connsiteX82" fmla="*/ 4695568 w 6610865"/>
                <a:gd name="connsiteY82" fmla="*/ 123568 h 2693773"/>
                <a:gd name="connsiteX83" fmla="*/ 4843849 w 6610865"/>
                <a:gd name="connsiteY83" fmla="*/ 234779 h 2693773"/>
                <a:gd name="connsiteX84" fmla="*/ 4930346 w 6610865"/>
                <a:gd name="connsiteY84" fmla="*/ 308919 h 2693773"/>
                <a:gd name="connsiteX85" fmla="*/ 4979773 w 6610865"/>
                <a:gd name="connsiteY85" fmla="*/ 333633 h 2693773"/>
                <a:gd name="connsiteX86" fmla="*/ 5078627 w 6610865"/>
                <a:gd name="connsiteY86" fmla="*/ 407773 h 2693773"/>
                <a:gd name="connsiteX87" fmla="*/ 5115697 w 6610865"/>
                <a:gd name="connsiteY87" fmla="*/ 420130 h 2693773"/>
                <a:gd name="connsiteX88" fmla="*/ 5202195 w 6610865"/>
                <a:gd name="connsiteY88" fmla="*/ 444844 h 2693773"/>
                <a:gd name="connsiteX89" fmla="*/ 5251622 w 6610865"/>
                <a:gd name="connsiteY89" fmla="*/ 469557 h 2693773"/>
                <a:gd name="connsiteX90" fmla="*/ 5350476 w 6610865"/>
                <a:gd name="connsiteY90" fmla="*/ 580768 h 2693773"/>
                <a:gd name="connsiteX91" fmla="*/ 5362832 w 6610865"/>
                <a:gd name="connsiteY91" fmla="*/ 642552 h 2693773"/>
                <a:gd name="connsiteX92" fmla="*/ 5375189 w 6610865"/>
                <a:gd name="connsiteY92" fmla="*/ 729049 h 2693773"/>
                <a:gd name="connsiteX93" fmla="*/ 5412259 w 6610865"/>
                <a:gd name="connsiteY93" fmla="*/ 741406 h 2693773"/>
                <a:gd name="connsiteX94" fmla="*/ 5708822 w 6610865"/>
                <a:gd name="connsiteY94" fmla="*/ 729049 h 2693773"/>
                <a:gd name="connsiteX95" fmla="*/ 5869459 w 6610865"/>
                <a:gd name="connsiteY95" fmla="*/ 716692 h 2693773"/>
                <a:gd name="connsiteX96" fmla="*/ 6166022 w 6610865"/>
                <a:gd name="connsiteY96" fmla="*/ 704336 h 2693773"/>
                <a:gd name="connsiteX97" fmla="*/ 6289589 w 6610865"/>
                <a:gd name="connsiteY97" fmla="*/ 691979 h 2693773"/>
                <a:gd name="connsiteX98" fmla="*/ 6326659 w 6610865"/>
                <a:gd name="connsiteY98" fmla="*/ 679622 h 2693773"/>
                <a:gd name="connsiteX99" fmla="*/ 6487297 w 6610865"/>
                <a:gd name="connsiteY99" fmla="*/ 654909 h 2693773"/>
                <a:gd name="connsiteX100" fmla="*/ 6610865 w 6610865"/>
                <a:gd name="connsiteY100" fmla="*/ 642552 h 269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610865" h="2693773">
                  <a:moveTo>
                    <a:pt x="5338119" y="729049"/>
                  </a:moveTo>
                  <a:cubicBezTo>
                    <a:pt x="5387546" y="741406"/>
                    <a:pt x="5437741" y="751018"/>
                    <a:pt x="5486400" y="766119"/>
                  </a:cubicBezTo>
                  <a:cubicBezTo>
                    <a:pt x="5851121" y="879309"/>
                    <a:pt x="5563199" y="810646"/>
                    <a:pt x="5807676" y="864973"/>
                  </a:cubicBezTo>
                  <a:cubicBezTo>
                    <a:pt x="5848865" y="889687"/>
                    <a:pt x="5889253" y="915786"/>
                    <a:pt x="5931243" y="939114"/>
                  </a:cubicBezTo>
                  <a:cubicBezTo>
                    <a:pt x="5963448" y="957006"/>
                    <a:pt x="6001584" y="965212"/>
                    <a:pt x="6030097" y="988541"/>
                  </a:cubicBezTo>
                  <a:cubicBezTo>
                    <a:pt x="6048685" y="1003750"/>
                    <a:pt x="6054811" y="1029730"/>
                    <a:pt x="6067168" y="1050325"/>
                  </a:cubicBezTo>
                  <a:cubicBezTo>
                    <a:pt x="6072874" y="1073150"/>
                    <a:pt x="6116060" y="1242216"/>
                    <a:pt x="6116595" y="1260390"/>
                  </a:cubicBezTo>
                  <a:cubicBezTo>
                    <a:pt x="6121973" y="1443230"/>
                    <a:pt x="6126199" y="1492904"/>
                    <a:pt x="6091881" y="1618736"/>
                  </a:cubicBezTo>
                  <a:cubicBezTo>
                    <a:pt x="6083991" y="1647665"/>
                    <a:pt x="6079734" y="1678007"/>
                    <a:pt x="6067168" y="1705233"/>
                  </a:cubicBezTo>
                  <a:cubicBezTo>
                    <a:pt x="6054721" y="1732201"/>
                    <a:pt x="6035359" y="1755461"/>
                    <a:pt x="6017740" y="1779373"/>
                  </a:cubicBezTo>
                  <a:cubicBezTo>
                    <a:pt x="5749171" y="2143858"/>
                    <a:pt x="6014457" y="1788710"/>
                    <a:pt x="5807676" y="2026509"/>
                  </a:cubicBezTo>
                  <a:cubicBezTo>
                    <a:pt x="5747879" y="2095276"/>
                    <a:pt x="5675379" y="2204517"/>
                    <a:pt x="5597611" y="2273644"/>
                  </a:cubicBezTo>
                  <a:cubicBezTo>
                    <a:pt x="5577899" y="2291166"/>
                    <a:pt x="5557772" y="2308441"/>
                    <a:pt x="5535827" y="2323071"/>
                  </a:cubicBezTo>
                  <a:cubicBezTo>
                    <a:pt x="5495860" y="2349716"/>
                    <a:pt x="5455670" y="2376648"/>
                    <a:pt x="5412259" y="2397211"/>
                  </a:cubicBezTo>
                  <a:cubicBezTo>
                    <a:pt x="5376945" y="2413939"/>
                    <a:pt x="5337329" y="2419770"/>
                    <a:pt x="5301049" y="2434282"/>
                  </a:cubicBezTo>
                  <a:cubicBezTo>
                    <a:pt x="5250917" y="2454335"/>
                    <a:pt x="5236311" y="2473382"/>
                    <a:pt x="5189838" y="2483709"/>
                  </a:cubicBezTo>
                  <a:cubicBezTo>
                    <a:pt x="5165380" y="2489144"/>
                    <a:pt x="5140347" y="2491583"/>
                    <a:pt x="5115697" y="2496065"/>
                  </a:cubicBezTo>
                  <a:cubicBezTo>
                    <a:pt x="4844354" y="2545399"/>
                    <a:pt x="5319982" y="2502509"/>
                    <a:pt x="4497859" y="2520779"/>
                  </a:cubicBezTo>
                  <a:cubicBezTo>
                    <a:pt x="4460789" y="2524898"/>
                    <a:pt x="4423440" y="2527004"/>
                    <a:pt x="4386649" y="2533136"/>
                  </a:cubicBezTo>
                  <a:cubicBezTo>
                    <a:pt x="4349191" y="2539379"/>
                    <a:pt x="4313100" y="2552989"/>
                    <a:pt x="4275438" y="2557849"/>
                  </a:cubicBezTo>
                  <a:cubicBezTo>
                    <a:pt x="4185196" y="2569493"/>
                    <a:pt x="4093341" y="2567605"/>
                    <a:pt x="4003589" y="2582563"/>
                  </a:cubicBezTo>
                  <a:cubicBezTo>
                    <a:pt x="3978876" y="2586682"/>
                    <a:pt x="3954350" y="2592152"/>
                    <a:pt x="3929449" y="2594919"/>
                  </a:cubicBezTo>
                  <a:cubicBezTo>
                    <a:pt x="3832783" y="2605659"/>
                    <a:pt x="3727495" y="2604959"/>
                    <a:pt x="3632886" y="2631990"/>
                  </a:cubicBezTo>
                  <a:cubicBezTo>
                    <a:pt x="3604054" y="2640228"/>
                    <a:pt x="3575049" y="2647884"/>
                    <a:pt x="3546389" y="2656703"/>
                  </a:cubicBezTo>
                  <a:cubicBezTo>
                    <a:pt x="3521491" y="2664364"/>
                    <a:pt x="3497632" y="2675559"/>
                    <a:pt x="3472249" y="2681417"/>
                  </a:cubicBezTo>
                  <a:cubicBezTo>
                    <a:pt x="3443870" y="2687966"/>
                    <a:pt x="3414584" y="2689654"/>
                    <a:pt x="3385751" y="2693773"/>
                  </a:cubicBezTo>
                  <a:lnTo>
                    <a:pt x="1878227" y="2681417"/>
                  </a:lnTo>
                  <a:cubicBezTo>
                    <a:pt x="1840933" y="2680848"/>
                    <a:pt x="1804272" y="2670834"/>
                    <a:pt x="1767016" y="2669060"/>
                  </a:cubicBezTo>
                  <a:cubicBezTo>
                    <a:pt x="1631183" y="2662592"/>
                    <a:pt x="1495167" y="2660822"/>
                    <a:pt x="1359243" y="2656703"/>
                  </a:cubicBezTo>
                  <a:cubicBezTo>
                    <a:pt x="1330411" y="2652584"/>
                    <a:pt x="1301672" y="2647749"/>
                    <a:pt x="1272746" y="2644346"/>
                  </a:cubicBezTo>
                  <a:cubicBezTo>
                    <a:pt x="1231635" y="2639509"/>
                    <a:pt x="1190225" y="2637344"/>
                    <a:pt x="1149178" y="2631990"/>
                  </a:cubicBezTo>
                  <a:cubicBezTo>
                    <a:pt x="983177" y="2610338"/>
                    <a:pt x="1007712" y="2608412"/>
                    <a:pt x="852616" y="2582563"/>
                  </a:cubicBezTo>
                  <a:cubicBezTo>
                    <a:pt x="823887" y="2577775"/>
                    <a:pt x="794951" y="2574325"/>
                    <a:pt x="766119" y="2570206"/>
                  </a:cubicBezTo>
                  <a:cubicBezTo>
                    <a:pt x="672946" y="2539148"/>
                    <a:pt x="787790" y="2581042"/>
                    <a:pt x="691978" y="2533136"/>
                  </a:cubicBezTo>
                  <a:cubicBezTo>
                    <a:pt x="672139" y="2523216"/>
                    <a:pt x="650964" y="2516210"/>
                    <a:pt x="630195" y="2508422"/>
                  </a:cubicBezTo>
                  <a:cubicBezTo>
                    <a:pt x="617999" y="2503848"/>
                    <a:pt x="604774" y="2501890"/>
                    <a:pt x="593124" y="2496065"/>
                  </a:cubicBezTo>
                  <a:cubicBezTo>
                    <a:pt x="563422" y="2481214"/>
                    <a:pt x="537577" y="2458674"/>
                    <a:pt x="506627" y="2446638"/>
                  </a:cubicBezTo>
                  <a:cubicBezTo>
                    <a:pt x="291500" y="2362977"/>
                    <a:pt x="446558" y="2453675"/>
                    <a:pt x="284205" y="2372498"/>
                  </a:cubicBezTo>
                  <a:cubicBezTo>
                    <a:pt x="96651" y="2278721"/>
                    <a:pt x="207387" y="2318059"/>
                    <a:pt x="111211" y="2286000"/>
                  </a:cubicBezTo>
                  <a:cubicBezTo>
                    <a:pt x="98854" y="2273643"/>
                    <a:pt x="84297" y="2263150"/>
                    <a:pt x="74140" y="2248930"/>
                  </a:cubicBezTo>
                  <a:cubicBezTo>
                    <a:pt x="40814" y="2202274"/>
                    <a:pt x="36168" y="2141749"/>
                    <a:pt x="24713" y="2088292"/>
                  </a:cubicBezTo>
                  <a:cubicBezTo>
                    <a:pt x="1179" y="1978467"/>
                    <a:pt x="23796" y="2072266"/>
                    <a:pt x="0" y="1977082"/>
                  </a:cubicBezTo>
                  <a:cubicBezTo>
                    <a:pt x="4119" y="1845276"/>
                    <a:pt x="5239" y="1713343"/>
                    <a:pt x="12357" y="1581665"/>
                  </a:cubicBezTo>
                  <a:cubicBezTo>
                    <a:pt x="14351" y="1544771"/>
                    <a:pt x="42134" y="1462557"/>
                    <a:pt x="49427" y="1433384"/>
                  </a:cubicBezTo>
                  <a:cubicBezTo>
                    <a:pt x="54521" y="1413009"/>
                    <a:pt x="54607" y="1391338"/>
                    <a:pt x="61784" y="1371600"/>
                  </a:cubicBezTo>
                  <a:cubicBezTo>
                    <a:pt x="71226" y="1345633"/>
                    <a:pt x="88227" y="1322965"/>
                    <a:pt x="98854" y="1297460"/>
                  </a:cubicBezTo>
                  <a:cubicBezTo>
                    <a:pt x="108873" y="1273413"/>
                    <a:pt x="107938" y="1244159"/>
                    <a:pt x="123568" y="1223319"/>
                  </a:cubicBezTo>
                  <a:cubicBezTo>
                    <a:pt x="206619" y="1112584"/>
                    <a:pt x="174860" y="1158736"/>
                    <a:pt x="222422" y="1087395"/>
                  </a:cubicBezTo>
                  <a:cubicBezTo>
                    <a:pt x="226541" y="1075038"/>
                    <a:pt x="229388" y="1062183"/>
                    <a:pt x="234778" y="1050325"/>
                  </a:cubicBezTo>
                  <a:cubicBezTo>
                    <a:pt x="274826" y="962219"/>
                    <a:pt x="270228" y="972437"/>
                    <a:pt x="308919" y="914400"/>
                  </a:cubicBezTo>
                  <a:cubicBezTo>
                    <a:pt x="313038" y="893806"/>
                    <a:pt x="315750" y="872879"/>
                    <a:pt x="321276" y="852617"/>
                  </a:cubicBezTo>
                  <a:cubicBezTo>
                    <a:pt x="328130" y="827484"/>
                    <a:pt x="341706" y="804172"/>
                    <a:pt x="345989" y="778476"/>
                  </a:cubicBezTo>
                  <a:cubicBezTo>
                    <a:pt x="352074" y="741970"/>
                    <a:pt x="358414" y="691777"/>
                    <a:pt x="370703" y="654909"/>
                  </a:cubicBezTo>
                  <a:cubicBezTo>
                    <a:pt x="377717" y="633866"/>
                    <a:pt x="382108" y="610870"/>
                    <a:pt x="395416" y="593125"/>
                  </a:cubicBezTo>
                  <a:cubicBezTo>
                    <a:pt x="407773" y="576649"/>
                    <a:pt x="429535" y="569831"/>
                    <a:pt x="444843" y="556054"/>
                  </a:cubicBezTo>
                  <a:cubicBezTo>
                    <a:pt x="470821" y="532674"/>
                    <a:pt x="485077" y="490391"/>
                    <a:pt x="518984" y="481914"/>
                  </a:cubicBezTo>
                  <a:cubicBezTo>
                    <a:pt x="535460" y="477795"/>
                    <a:pt x="552082" y="474223"/>
                    <a:pt x="568411" y="469557"/>
                  </a:cubicBezTo>
                  <a:cubicBezTo>
                    <a:pt x="580935" y="465979"/>
                    <a:pt x="592845" y="460359"/>
                    <a:pt x="605481" y="457200"/>
                  </a:cubicBezTo>
                  <a:cubicBezTo>
                    <a:pt x="668423" y="441465"/>
                    <a:pt x="709287" y="440175"/>
                    <a:pt x="778476" y="432487"/>
                  </a:cubicBezTo>
                  <a:cubicBezTo>
                    <a:pt x="794952" y="428368"/>
                    <a:pt x="811014" y="421908"/>
                    <a:pt x="827903" y="420130"/>
                  </a:cubicBezTo>
                  <a:cubicBezTo>
                    <a:pt x="964429" y="405759"/>
                    <a:pt x="976204" y="420125"/>
                    <a:pt x="1075038" y="395417"/>
                  </a:cubicBezTo>
                  <a:cubicBezTo>
                    <a:pt x="1104129" y="388144"/>
                    <a:pt x="1132875" y="379521"/>
                    <a:pt x="1161535" y="370703"/>
                  </a:cubicBezTo>
                  <a:cubicBezTo>
                    <a:pt x="1186433" y="363042"/>
                    <a:pt x="1210403" y="352308"/>
                    <a:pt x="1235676" y="345990"/>
                  </a:cubicBezTo>
                  <a:cubicBezTo>
                    <a:pt x="1259982" y="339913"/>
                    <a:pt x="1285403" y="339267"/>
                    <a:pt x="1309816" y="333633"/>
                  </a:cubicBezTo>
                  <a:cubicBezTo>
                    <a:pt x="1339034" y="326890"/>
                    <a:pt x="1367095" y="315662"/>
                    <a:pt x="1396313" y="308919"/>
                  </a:cubicBezTo>
                  <a:cubicBezTo>
                    <a:pt x="1420726" y="303285"/>
                    <a:pt x="1445804" y="301045"/>
                    <a:pt x="1470454" y="296563"/>
                  </a:cubicBezTo>
                  <a:cubicBezTo>
                    <a:pt x="1644866" y="264852"/>
                    <a:pt x="1357492" y="309169"/>
                    <a:pt x="1705232" y="259492"/>
                  </a:cubicBezTo>
                  <a:cubicBezTo>
                    <a:pt x="1765744" y="250847"/>
                    <a:pt x="1829939" y="241163"/>
                    <a:pt x="1890584" y="234779"/>
                  </a:cubicBezTo>
                  <a:cubicBezTo>
                    <a:pt x="2050897" y="217904"/>
                    <a:pt x="2041148" y="223141"/>
                    <a:pt x="2224216" y="210065"/>
                  </a:cubicBezTo>
                  <a:cubicBezTo>
                    <a:pt x="2273688" y="206531"/>
                    <a:pt x="2323070" y="201828"/>
                    <a:pt x="2372497" y="197709"/>
                  </a:cubicBezTo>
                  <a:cubicBezTo>
                    <a:pt x="2553344" y="167567"/>
                    <a:pt x="2340273" y="202667"/>
                    <a:pt x="2693773" y="148282"/>
                  </a:cubicBezTo>
                  <a:cubicBezTo>
                    <a:pt x="2718536" y="144472"/>
                    <a:pt x="2743200" y="140044"/>
                    <a:pt x="2767913" y="135925"/>
                  </a:cubicBezTo>
                  <a:cubicBezTo>
                    <a:pt x="2788508" y="127687"/>
                    <a:pt x="2808928" y="118999"/>
                    <a:pt x="2829697" y="111211"/>
                  </a:cubicBezTo>
                  <a:cubicBezTo>
                    <a:pt x="2841893" y="106637"/>
                    <a:pt x="2855517" y="105417"/>
                    <a:pt x="2866768" y="98854"/>
                  </a:cubicBezTo>
                  <a:cubicBezTo>
                    <a:pt x="2905252" y="76405"/>
                    <a:pt x="2934756" y="35520"/>
                    <a:pt x="2977978" y="24714"/>
                  </a:cubicBezTo>
                  <a:cubicBezTo>
                    <a:pt x="3055661" y="5293"/>
                    <a:pt x="3010593" y="14759"/>
                    <a:pt x="3113903" y="0"/>
                  </a:cubicBezTo>
                  <a:lnTo>
                    <a:pt x="4015946" y="12357"/>
                  </a:lnTo>
                  <a:cubicBezTo>
                    <a:pt x="4045062" y="13085"/>
                    <a:pt x="4073543" y="21101"/>
                    <a:pt x="4102443" y="24714"/>
                  </a:cubicBezTo>
                  <a:cubicBezTo>
                    <a:pt x="4139453" y="29340"/>
                    <a:pt x="4176683" y="32142"/>
                    <a:pt x="4213654" y="37071"/>
                  </a:cubicBezTo>
                  <a:cubicBezTo>
                    <a:pt x="4490990" y="74048"/>
                    <a:pt x="4015171" y="19135"/>
                    <a:pt x="4399005" y="61784"/>
                  </a:cubicBezTo>
                  <a:cubicBezTo>
                    <a:pt x="4498395" y="86632"/>
                    <a:pt x="4396879" y="63359"/>
                    <a:pt x="4547286" y="86498"/>
                  </a:cubicBezTo>
                  <a:cubicBezTo>
                    <a:pt x="4628943" y="99060"/>
                    <a:pt x="4584742" y="93668"/>
                    <a:pt x="4646140" y="111211"/>
                  </a:cubicBezTo>
                  <a:cubicBezTo>
                    <a:pt x="4662470" y="115877"/>
                    <a:pt x="4679092" y="119449"/>
                    <a:pt x="4695568" y="123568"/>
                  </a:cubicBezTo>
                  <a:cubicBezTo>
                    <a:pt x="4789246" y="217247"/>
                    <a:pt x="4738448" y="182079"/>
                    <a:pt x="4843849" y="234779"/>
                  </a:cubicBezTo>
                  <a:cubicBezTo>
                    <a:pt x="4877548" y="268478"/>
                    <a:pt x="4888074" y="282499"/>
                    <a:pt x="4930346" y="308919"/>
                  </a:cubicBezTo>
                  <a:cubicBezTo>
                    <a:pt x="4945966" y="318682"/>
                    <a:pt x="4965037" y="322581"/>
                    <a:pt x="4979773" y="333633"/>
                  </a:cubicBezTo>
                  <a:cubicBezTo>
                    <a:pt x="5071048" y="402090"/>
                    <a:pt x="4985573" y="367893"/>
                    <a:pt x="5078627" y="407773"/>
                  </a:cubicBezTo>
                  <a:cubicBezTo>
                    <a:pt x="5090599" y="412904"/>
                    <a:pt x="5103221" y="416387"/>
                    <a:pt x="5115697" y="420130"/>
                  </a:cubicBezTo>
                  <a:cubicBezTo>
                    <a:pt x="5144419" y="428747"/>
                    <a:pt x="5174014" y="434596"/>
                    <a:pt x="5202195" y="444844"/>
                  </a:cubicBezTo>
                  <a:cubicBezTo>
                    <a:pt x="5219506" y="451139"/>
                    <a:pt x="5235146" y="461319"/>
                    <a:pt x="5251622" y="469557"/>
                  </a:cubicBezTo>
                  <a:cubicBezTo>
                    <a:pt x="5336263" y="554199"/>
                    <a:pt x="5306375" y="514618"/>
                    <a:pt x="5350476" y="580768"/>
                  </a:cubicBezTo>
                  <a:cubicBezTo>
                    <a:pt x="5354595" y="601363"/>
                    <a:pt x="5359379" y="621835"/>
                    <a:pt x="5362832" y="642552"/>
                  </a:cubicBezTo>
                  <a:cubicBezTo>
                    <a:pt x="5367620" y="671281"/>
                    <a:pt x="5362164" y="702999"/>
                    <a:pt x="5375189" y="729049"/>
                  </a:cubicBezTo>
                  <a:cubicBezTo>
                    <a:pt x="5381014" y="740699"/>
                    <a:pt x="5399902" y="737287"/>
                    <a:pt x="5412259" y="741406"/>
                  </a:cubicBezTo>
                  <a:lnTo>
                    <a:pt x="5708822" y="729049"/>
                  </a:lnTo>
                  <a:cubicBezTo>
                    <a:pt x="5762448" y="726150"/>
                    <a:pt x="5815833" y="719591"/>
                    <a:pt x="5869459" y="716692"/>
                  </a:cubicBezTo>
                  <a:cubicBezTo>
                    <a:pt x="5968255" y="711352"/>
                    <a:pt x="6067168" y="708455"/>
                    <a:pt x="6166022" y="704336"/>
                  </a:cubicBezTo>
                  <a:cubicBezTo>
                    <a:pt x="6207211" y="700217"/>
                    <a:pt x="6248676" y="698273"/>
                    <a:pt x="6289589" y="691979"/>
                  </a:cubicBezTo>
                  <a:cubicBezTo>
                    <a:pt x="6302463" y="689998"/>
                    <a:pt x="6313944" y="682448"/>
                    <a:pt x="6326659" y="679622"/>
                  </a:cubicBezTo>
                  <a:cubicBezTo>
                    <a:pt x="6353169" y="673731"/>
                    <a:pt x="6464762" y="657726"/>
                    <a:pt x="6487297" y="654909"/>
                  </a:cubicBezTo>
                  <a:cubicBezTo>
                    <a:pt x="6589794" y="642097"/>
                    <a:pt x="6562624" y="642552"/>
                    <a:pt x="6610865" y="642552"/>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56854" y="1260389"/>
              <a:ext cx="1020600" cy="369332"/>
            </a:xfrm>
            <a:prstGeom prst="rect">
              <a:avLst/>
            </a:prstGeom>
            <a:noFill/>
          </p:spPr>
          <p:txBody>
            <a:bodyPr wrap="none" rtlCol="0">
              <a:spAutoFit/>
            </a:bodyPr>
            <a:lstStyle/>
            <a:p>
              <a:r>
                <a:rPr lang="en-US" dirty="0">
                  <a:solidFill>
                    <a:srgbClr val="00B0F0"/>
                  </a:solidFill>
                </a:rPr>
                <a:t>Vm = -69</a:t>
              </a:r>
            </a:p>
          </p:txBody>
        </p:sp>
      </p:grpSp>
    </p:spTree>
    <p:extLst>
      <p:ext uri="{BB962C8B-B14F-4D97-AF65-F5344CB8AC3E}">
        <p14:creationId xmlns:p14="http://schemas.microsoft.com/office/powerpoint/2010/main" val="257316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590" y="523796"/>
            <a:ext cx="7228114" cy="369332"/>
          </a:xfrm>
          <a:prstGeom prst="rect">
            <a:avLst/>
          </a:prstGeom>
          <a:noFill/>
        </p:spPr>
        <p:txBody>
          <a:bodyPr wrap="square" rtlCol="0">
            <a:spAutoFit/>
          </a:bodyPr>
          <a:lstStyle/>
          <a:p>
            <a:r>
              <a:rPr lang="en-US" dirty="0"/>
              <a:t>Consciousness and perception depend on neuronal activity</a:t>
            </a:r>
          </a:p>
        </p:txBody>
      </p:sp>
      <p:sp>
        <p:nvSpPr>
          <p:cNvPr id="3" name="TextBox 2"/>
          <p:cNvSpPr txBox="1"/>
          <p:nvPr/>
        </p:nvSpPr>
        <p:spPr>
          <a:xfrm>
            <a:off x="681318" y="1030942"/>
            <a:ext cx="7548282" cy="1200329"/>
          </a:xfrm>
          <a:prstGeom prst="rect">
            <a:avLst/>
          </a:prstGeom>
          <a:noFill/>
        </p:spPr>
        <p:txBody>
          <a:bodyPr wrap="square" rtlCol="0">
            <a:spAutoFit/>
          </a:bodyPr>
          <a:lstStyle/>
          <a:p>
            <a:r>
              <a:rPr lang="en-US" dirty="0"/>
              <a:t>Can start with a small signal such as a single photon or single odor molecule – neurons must respond very quickly –</a:t>
            </a:r>
          </a:p>
          <a:p>
            <a:r>
              <a:rPr lang="en-US" dirty="0"/>
              <a:t>	What do they change?  Membrane potential – and ultimately rate of action potential firing.</a:t>
            </a:r>
          </a:p>
        </p:txBody>
      </p:sp>
      <p:sp>
        <p:nvSpPr>
          <p:cNvPr id="5" name="TextBox 4"/>
          <p:cNvSpPr txBox="1"/>
          <p:nvPr/>
        </p:nvSpPr>
        <p:spPr>
          <a:xfrm>
            <a:off x="645458" y="2608730"/>
            <a:ext cx="7871012" cy="646331"/>
          </a:xfrm>
          <a:prstGeom prst="rect">
            <a:avLst/>
          </a:prstGeom>
          <a:noFill/>
        </p:spPr>
        <p:txBody>
          <a:bodyPr wrap="square" rtlCol="0">
            <a:spAutoFit/>
          </a:bodyPr>
          <a:lstStyle/>
          <a:p>
            <a:r>
              <a:rPr lang="en-US" dirty="0"/>
              <a:t>Rapid changes in membrane potential are mediated by ion channels (integral membrane proteins)</a:t>
            </a:r>
          </a:p>
        </p:txBody>
      </p:sp>
      <p:sp>
        <p:nvSpPr>
          <p:cNvPr id="6" name="TextBox 5"/>
          <p:cNvSpPr txBox="1"/>
          <p:nvPr/>
        </p:nvSpPr>
        <p:spPr>
          <a:xfrm>
            <a:off x="618564" y="3478306"/>
            <a:ext cx="7521388"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99"/>
                </a:solidFill>
              </a:rPr>
              <a:t>Ion channels are ‘tuned’ to respond to specific physical and chemical signals</a:t>
            </a:r>
          </a:p>
        </p:txBody>
      </p:sp>
      <p:sp>
        <p:nvSpPr>
          <p:cNvPr id="7" name="TextBox 6"/>
          <p:cNvSpPr txBox="1"/>
          <p:nvPr/>
        </p:nvSpPr>
        <p:spPr>
          <a:xfrm>
            <a:off x="627530" y="3971365"/>
            <a:ext cx="7431741" cy="369332"/>
          </a:xfrm>
          <a:prstGeom prst="rect">
            <a:avLst/>
          </a:prstGeom>
          <a:noFill/>
        </p:spPr>
        <p:txBody>
          <a:bodyPr wrap="square" rtlCol="0">
            <a:spAutoFit/>
          </a:bodyPr>
          <a:lstStyle/>
          <a:p>
            <a:r>
              <a:rPr lang="en-US" dirty="0"/>
              <a:t>Ion channels have critical roles in both normal and </a:t>
            </a:r>
            <a:r>
              <a:rPr lang="en-US" dirty="0" err="1"/>
              <a:t>patho</a:t>
            </a:r>
            <a:r>
              <a:rPr lang="en-US" dirty="0"/>
              <a:t>-physiology</a:t>
            </a:r>
          </a:p>
        </p:txBody>
      </p:sp>
      <p:sp>
        <p:nvSpPr>
          <p:cNvPr id="8" name="TextBox 7"/>
          <p:cNvSpPr txBox="1"/>
          <p:nvPr/>
        </p:nvSpPr>
        <p:spPr>
          <a:xfrm>
            <a:off x="636494" y="4607859"/>
            <a:ext cx="7449670"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99"/>
                </a:solidFill>
              </a:rPr>
              <a:t>2</a:t>
            </a:r>
            <a:r>
              <a:rPr lang="en-US" baseline="30000" dirty="0">
                <a:solidFill>
                  <a:srgbClr val="000099"/>
                </a:solidFill>
              </a:rPr>
              <a:t>nd</a:t>
            </a:r>
            <a:r>
              <a:rPr lang="en-US" dirty="0">
                <a:solidFill>
                  <a:srgbClr val="000099"/>
                </a:solidFill>
              </a:rPr>
              <a:t> class of molecules – ion pumps – maintain concentrations of physiologically important ions inside vs outside the cell</a:t>
            </a:r>
          </a:p>
        </p:txBody>
      </p:sp>
    </p:spTree>
    <p:extLst>
      <p:ext uri="{BB962C8B-B14F-4D97-AF65-F5344CB8AC3E}">
        <p14:creationId xmlns:p14="http://schemas.microsoft.com/office/powerpoint/2010/main" val="1006542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grpSp>
        <p:nvGrpSpPr>
          <p:cNvPr id="3" name="Group 2"/>
          <p:cNvGrpSpPr/>
          <p:nvPr/>
        </p:nvGrpSpPr>
        <p:grpSpPr>
          <a:xfrm>
            <a:off x="889687" y="988539"/>
            <a:ext cx="2761735" cy="682370"/>
            <a:chOff x="4238367" y="5968313"/>
            <a:chExt cx="2761735" cy="682370"/>
          </a:xfrm>
        </p:grpSpPr>
        <p:sp>
          <p:nvSpPr>
            <p:cNvPr id="4" name="TextBox 3"/>
            <p:cNvSpPr txBox="1"/>
            <p:nvPr/>
          </p:nvSpPr>
          <p:spPr>
            <a:xfrm>
              <a:off x="4238367" y="6124832"/>
              <a:ext cx="617839" cy="369332"/>
            </a:xfrm>
            <a:prstGeom prst="rect">
              <a:avLst/>
            </a:prstGeom>
            <a:noFill/>
          </p:spPr>
          <p:txBody>
            <a:bodyPr wrap="square" rtlCol="0">
              <a:spAutoFit/>
            </a:bodyPr>
            <a:lstStyle/>
            <a:p>
              <a:r>
                <a:rPr lang="en-US" dirty="0">
                  <a:solidFill>
                    <a:srgbClr val="0000CC"/>
                  </a:solidFill>
                </a:rPr>
                <a:t>V</a:t>
              </a:r>
              <a:r>
                <a:rPr lang="en-US" baseline="-25000" dirty="0">
                  <a:solidFill>
                    <a:srgbClr val="0000CC"/>
                  </a:solidFill>
                </a:rPr>
                <a:t>m</a:t>
              </a:r>
              <a:r>
                <a:rPr lang="en-US" dirty="0">
                  <a:solidFill>
                    <a:srgbClr val="0000CC"/>
                  </a:solidFill>
                </a:rPr>
                <a:t> =</a:t>
              </a:r>
            </a:p>
          </p:txBody>
        </p:sp>
        <p:grpSp>
          <p:nvGrpSpPr>
            <p:cNvPr id="5" name="Group 4"/>
            <p:cNvGrpSpPr/>
            <p:nvPr/>
          </p:nvGrpSpPr>
          <p:grpSpPr>
            <a:xfrm>
              <a:off x="4825313" y="5968313"/>
              <a:ext cx="2174789" cy="682370"/>
              <a:chOff x="4825313" y="5968313"/>
              <a:chExt cx="2174789" cy="682370"/>
            </a:xfrm>
          </p:grpSpPr>
          <p:sp>
            <p:nvSpPr>
              <p:cNvPr id="6" name="TextBox 5"/>
              <p:cNvSpPr txBox="1"/>
              <p:nvPr/>
            </p:nvSpPr>
            <p:spPr>
              <a:xfrm>
                <a:off x="4825313" y="5968313"/>
                <a:ext cx="2174789" cy="369332"/>
              </a:xfrm>
              <a:prstGeom prst="rect">
                <a:avLst/>
              </a:prstGeom>
              <a:noFill/>
            </p:spPr>
            <p:txBody>
              <a:bodyPr wrap="square" rtlCol="0">
                <a:spAutoFit/>
              </a:bodyPr>
              <a:lstStyle/>
              <a:p>
                <a:r>
                  <a:rPr lang="en-US" dirty="0">
                    <a:solidFill>
                      <a:srgbClr val="0000CC"/>
                    </a:solidFill>
                  </a:rPr>
                  <a:t>(E</a:t>
                </a:r>
                <a:r>
                  <a:rPr lang="en-US" baseline="-25000" dirty="0">
                    <a:solidFill>
                      <a:srgbClr val="0000CC"/>
                    </a:solidFill>
                  </a:rPr>
                  <a:t>Na</a:t>
                </a:r>
                <a:r>
                  <a:rPr lang="en-US" dirty="0">
                    <a:solidFill>
                      <a:srgbClr val="0000CC"/>
                    </a:solidFill>
                  </a:rPr>
                  <a:t> * </a:t>
                </a:r>
                <a:r>
                  <a:rPr lang="en-US" dirty="0" err="1">
                    <a:solidFill>
                      <a:srgbClr val="0000CC"/>
                    </a:solidFill>
                  </a:rPr>
                  <a:t>g</a:t>
                </a:r>
                <a:r>
                  <a:rPr lang="en-US" baseline="-25000" dirty="0" err="1">
                    <a:solidFill>
                      <a:srgbClr val="0000CC"/>
                    </a:solidFill>
                  </a:rPr>
                  <a:t>Na</a:t>
                </a:r>
                <a:r>
                  <a:rPr lang="en-US" dirty="0">
                    <a:solidFill>
                      <a:srgbClr val="0000CC"/>
                    </a:solidFill>
                  </a:rPr>
                  <a:t>) + (E</a:t>
                </a:r>
                <a:r>
                  <a:rPr lang="en-US" baseline="-25000" dirty="0">
                    <a:solidFill>
                      <a:srgbClr val="0000CC"/>
                    </a:solidFill>
                  </a:rPr>
                  <a:t>K</a:t>
                </a:r>
                <a:r>
                  <a:rPr lang="en-US" dirty="0">
                    <a:solidFill>
                      <a:srgbClr val="0000CC"/>
                    </a:solidFill>
                  </a:rPr>
                  <a:t> * </a:t>
                </a:r>
                <a:r>
                  <a:rPr lang="en-US" dirty="0" err="1">
                    <a:solidFill>
                      <a:srgbClr val="0000CC"/>
                    </a:solidFill>
                  </a:rPr>
                  <a:t>g</a:t>
                </a:r>
                <a:r>
                  <a:rPr lang="en-US" baseline="-25000" dirty="0" err="1">
                    <a:solidFill>
                      <a:srgbClr val="0000CC"/>
                    </a:solidFill>
                  </a:rPr>
                  <a:t>K</a:t>
                </a:r>
                <a:r>
                  <a:rPr lang="en-US" dirty="0">
                    <a:solidFill>
                      <a:srgbClr val="0000CC"/>
                    </a:solidFill>
                  </a:rPr>
                  <a:t>)</a:t>
                </a:r>
              </a:p>
            </p:txBody>
          </p:sp>
          <p:sp>
            <p:nvSpPr>
              <p:cNvPr id="7" name="TextBox 6"/>
              <p:cNvSpPr txBox="1"/>
              <p:nvPr/>
            </p:nvSpPr>
            <p:spPr>
              <a:xfrm>
                <a:off x="5463745" y="6281351"/>
                <a:ext cx="897924" cy="369332"/>
              </a:xfrm>
              <a:prstGeom prst="rect">
                <a:avLst/>
              </a:prstGeom>
              <a:noFill/>
            </p:spPr>
            <p:txBody>
              <a:bodyPr wrap="square" rtlCol="0">
                <a:spAutoFit/>
              </a:bodyPr>
              <a:lstStyle/>
              <a:p>
                <a:r>
                  <a:rPr lang="en-US" dirty="0" err="1">
                    <a:solidFill>
                      <a:srgbClr val="0000CC"/>
                    </a:solidFill>
                  </a:rPr>
                  <a:t>g</a:t>
                </a:r>
                <a:r>
                  <a:rPr lang="en-US" baseline="-25000" dirty="0" err="1">
                    <a:solidFill>
                      <a:srgbClr val="0000CC"/>
                    </a:solidFill>
                  </a:rPr>
                  <a:t>Na</a:t>
                </a:r>
                <a:r>
                  <a:rPr lang="en-US" dirty="0">
                    <a:solidFill>
                      <a:srgbClr val="0000CC"/>
                    </a:solidFill>
                  </a:rPr>
                  <a:t> + </a:t>
                </a:r>
                <a:r>
                  <a:rPr lang="en-US" dirty="0" err="1">
                    <a:solidFill>
                      <a:srgbClr val="0000CC"/>
                    </a:solidFill>
                  </a:rPr>
                  <a:t>g</a:t>
                </a:r>
                <a:r>
                  <a:rPr lang="en-US" baseline="-25000" dirty="0" err="1">
                    <a:solidFill>
                      <a:srgbClr val="0000CC"/>
                    </a:solidFill>
                  </a:rPr>
                  <a:t>K</a:t>
                </a:r>
                <a:endParaRPr lang="en-US" dirty="0">
                  <a:solidFill>
                    <a:srgbClr val="0000CC"/>
                  </a:solidFill>
                </a:endParaRPr>
              </a:p>
            </p:txBody>
          </p:sp>
          <p:cxnSp>
            <p:nvCxnSpPr>
              <p:cNvPr id="8" name="Straight Connector 7"/>
              <p:cNvCxnSpPr/>
              <p:nvPr/>
            </p:nvCxnSpPr>
            <p:spPr>
              <a:xfrm>
                <a:off x="4874740" y="6363729"/>
                <a:ext cx="207593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3842952" y="914400"/>
            <a:ext cx="4460789" cy="646331"/>
          </a:xfrm>
          <a:prstGeom prst="rect">
            <a:avLst/>
          </a:prstGeom>
          <a:noFill/>
        </p:spPr>
        <p:txBody>
          <a:bodyPr wrap="square" rtlCol="0">
            <a:spAutoFit/>
          </a:bodyPr>
          <a:lstStyle/>
          <a:p>
            <a:r>
              <a:rPr lang="en-US" dirty="0">
                <a:solidFill>
                  <a:srgbClr val="0000CC"/>
                </a:solidFill>
              </a:rPr>
              <a:t>V</a:t>
            </a:r>
            <a:r>
              <a:rPr lang="en-US" baseline="-25000" dirty="0">
                <a:solidFill>
                  <a:srgbClr val="0000CC"/>
                </a:solidFill>
              </a:rPr>
              <a:t>m</a:t>
            </a:r>
            <a:r>
              <a:rPr lang="en-US" dirty="0">
                <a:solidFill>
                  <a:srgbClr val="0000CC"/>
                </a:solidFill>
              </a:rPr>
              <a:t> approaches the value of the ionic battery that has the greater conductance.</a:t>
            </a:r>
          </a:p>
        </p:txBody>
      </p:sp>
      <p:sp>
        <p:nvSpPr>
          <p:cNvPr id="10" name="TextBox 9"/>
          <p:cNvSpPr txBox="1"/>
          <p:nvPr/>
        </p:nvSpPr>
        <p:spPr>
          <a:xfrm>
            <a:off x="617838" y="1865871"/>
            <a:ext cx="7982465" cy="923330"/>
          </a:xfrm>
          <a:prstGeom prst="rect">
            <a:avLst/>
          </a:prstGeom>
          <a:noFill/>
        </p:spPr>
        <p:txBody>
          <a:bodyPr wrap="square" rtlCol="0">
            <a:spAutoFit/>
          </a:bodyPr>
          <a:lstStyle/>
          <a:p>
            <a:r>
              <a:rPr lang="en-US" dirty="0"/>
              <a:t>During an action potential – voltage-gated Na</a:t>
            </a:r>
            <a:r>
              <a:rPr lang="en-US" baseline="30000" dirty="0"/>
              <a:t>+</a:t>
            </a:r>
            <a:r>
              <a:rPr lang="en-US" dirty="0"/>
              <a:t> channels open and Na</a:t>
            </a:r>
            <a:r>
              <a:rPr lang="en-US" baseline="30000" dirty="0"/>
              <a:t>+</a:t>
            </a:r>
            <a:r>
              <a:rPr lang="en-US" dirty="0"/>
              <a:t> conductance is increased 500 fold, while K</a:t>
            </a:r>
            <a:r>
              <a:rPr lang="en-US" baseline="30000" dirty="0"/>
              <a:t>+</a:t>
            </a:r>
            <a:r>
              <a:rPr lang="en-US" dirty="0"/>
              <a:t> is unchanged.  Substitute the altered conductance and NOW V</a:t>
            </a:r>
            <a:r>
              <a:rPr lang="en-US" baseline="-25000" dirty="0"/>
              <a:t>m</a:t>
            </a:r>
            <a:r>
              <a:rPr lang="en-US" dirty="0"/>
              <a:t> = +50 mV, much closer to E</a:t>
            </a:r>
            <a:r>
              <a:rPr lang="en-US" baseline="-25000" dirty="0"/>
              <a:t>Na</a:t>
            </a:r>
            <a:r>
              <a:rPr lang="en-US" dirty="0"/>
              <a:t> than to E</a:t>
            </a:r>
            <a:r>
              <a:rPr lang="en-US" baseline="-25000" dirty="0"/>
              <a:t>K</a:t>
            </a:r>
            <a:r>
              <a:rPr lang="en-US" dirty="0"/>
              <a:t>.</a:t>
            </a:r>
          </a:p>
        </p:txBody>
      </p:sp>
      <p:grpSp>
        <p:nvGrpSpPr>
          <p:cNvPr id="21" name="Group 20"/>
          <p:cNvGrpSpPr/>
          <p:nvPr/>
        </p:nvGrpSpPr>
        <p:grpSpPr>
          <a:xfrm>
            <a:off x="2599038" y="2866768"/>
            <a:ext cx="3863546" cy="1143687"/>
            <a:chOff x="2599038" y="2866768"/>
            <a:chExt cx="3863546" cy="1143687"/>
          </a:xfrm>
        </p:grpSpPr>
        <p:sp>
          <p:nvSpPr>
            <p:cNvPr id="11" name="TextBox 10"/>
            <p:cNvSpPr txBox="1"/>
            <p:nvPr/>
          </p:nvSpPr>
          <p:spPr>
            <a:xfrm>
              <a:off x="3276600" y="2866768"/>
              <a:ext cx="2508422" cy="369332"/>
            </a:xfrm>
            <a:prstGeom prst="rect">
              <a:avLst/>
            </a:prstGeom>
            <a:noFill/>
          </p:spPr>
          <p:txBody>
            <a:bodyPr wrap="square" rtlCol="0">
              <a:spAutoFit/>
            </a:bodyPr>
            <a:lstStyle/>
            <a:p>
              <a:r>
                <a:rPr lang="en-US" dirty="0">
                  <a:solidFill>
                    <a:srgbClr val="006600"/>
                  </a:solidFill>
                </a:rPr>
                <a:t>real RMP includes </a:t>
              </a:r>
              <a:r>
                <a:rPr lang="en-US" dirty="0" err="1">
                  <a:solidFill>
                    <a:srgbClr val="006600"/>
                  </a:solidFill>
                </a:rPr>
                <a:t>g</a:t>
              </a:r>
              <a:r>
                <a:rPr lang="en-US" baseline="-25000" dirty="0" err="1">
                  <a:solidFill>
                    <a:srgbClr val="006600"/>
                  </a:solidFill>
                </a:rPr>
                <a:t>Cl</a:t>
              </a:r>
              <a:endParaRPr lang="en-US" dirty="0">
                <a:solidFill>
                  <a:srgbClr val="006600"/>
                </a:solidFill>
              </a:endParaRPr>
            </a:p>
          </p:txBody>
        </p:sp>
        <p:grpSp>
          <p:nvGrpSpPr>
            <p:cNvPr id="20" name="Group 19"/>
            <p:cNvGrpSpPr/>
            <p:nvPr/>
          </p:nvGrpSpPr>
          <p:grpSpPr>
            <a:xfrm>
              <a:off x="2599038" y="3328085"/>
              <a:ext cx="3863546" cy="682370"/>
              <a:chOff x="2599038" y="3328085"/>
              <a:chExt cx="3863546" cy="682370"/>
            </a:xfrm>
          </p:grpSpPr>
          <p:sp>
            <p:nvSpPr>
              <p:cNvPr id="13" name="TextBox 12"/>
              <p:cNvSpPr txBox="1"/>
              <p:nvPr/>
            </p:nvSpPr>
            <p:spPr>
              <a:xfrm>
                <a:off x="2599038" y="3484604"/>
                <a:ext cx="617839" cy="369332"/>
              </a:xfrm>
              <a:prstGeom prst="rect">
                <a:avLst/>
              </a:prstGeom>
              <a:noFill/>
            </p:spPr>
            <p:txBody>
              <a:bodyPr wrap="square" rtlCol="0">
                <a:spAutoFit/>
              </a:bodyPr>
              <a:lstStyle/>
              <a:p>
                <a:r>
                  <a:rPr lang="en-US" dirty="0">
                    <a:solidFill>
                      <a:srgbClr val="006600"/>
                    </a:solidFill>
                  </a:rPr>
                  <a:t>V</a:t>
                </a:r>
                <a:r>
                  <a:rPr lang="en-US" baseline="-25000" dirty="0">
                    <a:solidFill>
                      <a:srgbClr val="006600"/>
                    </a:solidFill>
                  </a:rPr>
                  <a:t>m</a:t>
                </a:r>
                <a:r>
                  <a:rPr lang="en-US" dirty="0">
                    <a:solidFill>
                      <a:srgbClr val="006600"/>
                    </a:solidFill>
                  </a:rPr>
                  <a:t> =</a:t>
                </a:r>
              </a:p>
            </p:txBody>
          </p:sp>
          <p:sp>
            <p:nvSpPr>
              <p:cNvPr id="15" name="TextBox 14"/>
              <p:cNvSpPr txBox="1"/>
              <p:nvPr/>
            </p:nvSpPr>
            <p:spPr>
              <a:xfrm>
                <a:off x="3185984" y="3328085"/>
                <a:ext cx="3276600" cy="369332"/>
              </a:xfrm>
              <a:prstGeom prst="rect">
                <a:avLst/>
              </a:prstGeom>
              <a:noFill/>
            </p:spPr>
            <p:txBody>
              <a:bodyPr wrap="square" rtlCol="0">
                <a:spAutoFit/>
              </a:bodyPr>
              <a:lstStyle/>
              <a:p>
                <a:r>
                  <a:rPr lang="en-US" dirty="0">
                    <a:solidFill>
                      <a:srgbClr val="006600"/>
                    </a:solidFill>
                  </a:rPr>
                  <a:t>(E</a:t>
                </a:r>
                <a:r>
                  <a:rPr lang="en-US" baseline="-25000" dirty="0">
                    <a:solidFill>
                      <a:srgbClr val="006600"/>
                    </a:solidFill>
                  </a:rPr>
                  <a:t>Na</a:t>
                </a:r>
                <a:r>
                  <a:rPr lang="en-US" dirty="0">
                    <a:solidFill>
                      <a:srgbClr val="006600"/>
                    </a:solidFill>
                  </a:rPr>
                  <a:t> * </a:t>
                </a:r>
                <a:r>
                  <a:rPr lang="en-US" dirty="0" err="1">
                    <a:solidFill>
                      <a:srgbClr val="006600"/>
                    </a:solidFill>
                  </a:rPr>
                  <a:t>g</a:t>
                </a:r>
                <a:r>
                  <a:rPr lang="en-US" baseline="-25000" dirty="0" err="1">
                    <a:solidFill>
                      <a:srgbClr val="006600"/>
                    </a:solidFill>
                  </a:rPr>
                  <a:t>Na</a:t>
                </a:r>
                <a:r>
                  <a:rPr lang="en-US" dirty="0">
                    <a:solidFill>
                      <a:srgbClr val="006600"/>
                    </a:solidFill>
                  </a:rPr>
                  <a:t>) + (E</a:t>
                </a:r>
                <a:r>
                  <a:rPr lang="en-US" baseline="-25000" dirty="0">
                    <a:solidFill>
                      <a:srgbClr val="006600"/>
                    </a:solidFill>
                  </a:rPr>
                  <a:t>K</a:t>
                </a:r>
                <a:r>
                  <a:rPr lang="en-US" dirty="0">
                    <a:solidFill>
                      <a:srgbClr val="006600"/>
                    </a:solidFill>
                  </a:rPr>
                  <a:t> * </a:t>
                </a:r>
                <a:r>
                  <a:rPr lang="en-US" dirty="0" err="1">
                    <a:solidFill>
                      <a:srgbClr val="006600"/>
                    </a:solidFill>
                  </a:rPr>
                  <a:t>g</a:t>
                </a:r>
                <a:r>
                  <a:rPr lang="en-US" baseline="-25000" dirty="0" err="1">
                    <a:solidFill>
                      <a:srgbClr val="006600"/>
                    </a:solidFill>
                  </a:rPr>
                  <a:t>K</a:t>
                </a:r>
                <a:r>
                  <a:rPr lang="en-US" dirty="0">
                    <a:solidFill>
                      <a:srgbClr val="006600"/>
                    </a:solidFill>
                  </a:rPr>
                  <a:t>) + (E</a:t>
                </a:r>
                <a:r>
                  <a:rPr lang="en-US" baseline="-25000" dirty="0">
                    <a:solidFill>
                      <a:srgbClr val="006600"/>
                    </a:solidFill>
                  </a:rPr>
                  <a:t>Cl</a:t>
                </a:r>
                <a:r>
                  <a:rPr lang="en-US" dirty="0">
                    <a:solidFill>
                      <a:srgbClr val="006600"/>
                    </a:solidFill>
                  </a:rPr>
                  <a:t> * </a:t>
                </a:r>
                <a:r>
                  <a:rPr lang="en-US" dirty="0" err="1">
                    <a:solidFill>
                      <a:srgbClr val="006600"/>
                    </a:solidFill>
                  </a:rPr>
                  <a:t>g</a:t>
                </a:r>
                <a:r>
                  <a:rPr lang="en-US" baseline="-25000" dirty="0" err="1">
                    <a:solidFill>
                      <a:srgbClr val="006600"/>
                    </a:solidFill>
                  </a:rPr>
                  <a:t>Cl</a:t>
                </a:r>
                <a:r>
                  <a:rPr lang="en-US" dirty="0">
                    <a:solidFill>
                      <a:srgbClr val="006600"/>
                    </a:solidFill>
                  </a:rPr>
                  <a:t>) </a:t>
                </a:r>
              </a:p>
            </p:txBody>
          </p:sp>
          <p:sp>
            <p:nvSpPr>
              <p:cNvPr id="16" name="TextBox 15"/>
              <p:cNvSpPr txBox="1"/>
              <p:nvPr/>
            </p:nvSpPr>
            <p:spPr>
              <a:xfrm>
                <a:off x="4129217" y="3641123"/>
                <a:ext cx="1390135" cy="369332"/>
              </a:xfrm>
              <a:prstGeom prst="rect">
                <a:avLst/>
              </a:prstGeom>
              <a:noFill/>
            </p:spPr>
            <p:txBody>
              <a:bodyPr wrap="square" rtlCol="0">
                <a:spAutoFit/>
              </a:bodyPr>
              <a:lstStyle/>
              <a:p>
                <a:r>
                  <a:rPr lang="en-US" dirty="0" err="1">
                    <a:solidFill>
                      <a:srgbClr val="006600"/>
                    </a:solidFill>
                  </a:rPr>
                  <a:t>g</a:t>
                </a:r>
                <a:r>
                  <a:rPr lang="en-US" baseline="-25000" dirty="0" err="1">
                    <a:solidFill>
                      <a:srgbClr val="006600"/>
                    </a:solidFill>
                  </a:rPr>
                  <a:t>Na</a:t>
                </a:r>
                <a:r>
                  <a:rPr lang="en-US" dirty="0">
                    <a:solidFill>
                      <a:srgbClr val="006600"/>
                    </a:solidFill>
                  </a:rPr>
                  <a:t> + </a:t>
                </a:r>
                <a:r>
                  <a:rPr lang="en-US" dirty="0" err="1">
                    <a:solidFill>
                      <a:srgbClr val="006600"/>
                    </a:solidFill>
                  </a:rPr>
                  <a:t>g</a:t>
                </a:r>
                <a:r>
                  <a:rPr lang="en-US" baseline="-25000" dirty="0" err="1">
                    <a:solidFill>
                      <a:srgbClr val="006600"/>
                    </a:solidFill>
                  </a:rPr>
                  <a:t>K</a:t>
                </a:r>
                <a:r>
                  <a:rPr lang="en-US" dirty="0">
                    <a:solidFill>
                      <a:srgbClr val="006600"/>
                    </a:solidFill>
                  </a:rPr>
                  <a:t> + </a:t>
                </a:r>
                <a:r>
                  <a:rPr lang="en-US" dirty="0" err="1">
                    <a:solidFill>
                      <a:srgbClr val="006600"/>
                    </a:solidFill>
                  </a:rPr>
                  <a:t>g</a:t>
                </a:r>
                <a:r>
                  <a:rPr lang="en-US" baseline="-25000" dirty="0" err="1">
                    <a:solidFill>
                      <a:srgbClr val="006600"/>
                    </a:solidFill>
                  </a:rPr>
                  <a:t>Cl</a:t>
                </a:r>
                <a:endParaRPr lang="en-US" baseline="-25000" dirty="0">
                  <a:solidFill>
                    <a:srgbClr val="006600"/>
                  </a:solidFill>
                </a:endParaRPr>
              </a:p>
            </p:txBody>
          </p:sp>
          <p:cxnSp>
            <p:nvCxnSpPr>
              <p:cNvPr id="17" name="Straight Connector 16"/>
              <p:cNvCxnSpPr/>
              <p:nvPr/>
            </p:nvCxnSpPr>
            <p:spPr>
              <a:xfrm>
                <a:off x="3315730" y="3723501"/>
                <a:ext cx="3017108" cy="0"/>
              </a:xfrm>
              <a:prstGeom prst="line">
                <a:avLst/>
              </a:prstGeom>
              <a:ln w="28575">
                <a:solidFill>
                  <a:srgbClr val="006600"/>
                </a:solidFill>
              </a:ln>
            </p:spPr>
            <p:style>
              <a:lnRef idx="1">
                <a:schemeClr val="accent1"/>
              </a:lnRef>
              <a:fillRef idx="0">
                <a:schemeClr val="accent1"/>
              </a:fillRef>
              <a:effectRef idx="0">
                <a:schemeClr val="accent1"/>
              </a:effectRef>
              <a:fontRef idx="minor">
                <a:schemeClr val="tx1"/>
              </a:fontRef>
            </p:style>
          </p:cxnSp>
        </p:grpSp>
      </p:gr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73" y="4067731"/>
            <a:ext cx="5585254" cy="2132552"/>
          </a:xfrm>
          <a:prstGeom prst="rect">
            <a:avLst/>
          </a:prstGeom>
        </p:spPr>
      </p:pic>
      <p:sp>
        <p:nvSpPr>
          <p:cNvPr id="23" name="TextBox 22"/>
          <p:cNvSpPr txBox="1"/>
          <p:nvPr/>
        </p:nvSpPr>
        <p:spPr>
          <a:xfrm>
            <a:off x="6104238" y="4547286"/>
            <a:ext cx="2582562" cy="1477328"/>
          </a:xfrm>
          <a:prstGeom prst="rect">
            <a:avLst/>
          </a:prstGeom>
          <a:noFill/>
        </p:spPr>
        <p:txBody>
          <a:bodyPr wrap="square" rtlCol="0">
            <a:spAutoFit/>
          </a:bodyPr>
          <a:lstStyle/>
          <a:p>
            <a:r>
              <a:rPr lang="en-US" dirty="0"/>
              <a:t>Because E</a:t>
            </a:r>
            <a:r>
              <a:rPr lang="en-US" baseline="-25000" dirty="0"/>
              <a:t>Cl</a:t>
            </a:r>
            <a:r>
              <a:rPr lang="en-US" dirty="0"/>
              <a:t> = V</a:t>
            </a:r>
            <a:r>
              <a:rPr lang="en-US" baseline="-25000" dirty="0"/>
              <a:t>m</a:t>
            </a:r>
            <a:r>
              <a:rPr lang="en-US" dirty="0"/>
              <a:t>, there is no current through Cl</a:t>
            </a:r>
            <a:r>
              <a:rPr lang="en-US" baseline="30000" dirty="0"/>
              <a:t>-</a:t>
            </a:r>
            <a:r>
              <a:rPr lang="en-US" dirty="0"/>
              <a:t> channels and thus even including it in calculation will not change V</a:t>
            </a:r>
            <a:r>
              <a:rPr lang="en-US" baseline="-25000" dirty="0"/>
              <a:t>m</a:t>
            </a:r>
          </a:p>
        </p:txBody>
      </p:sp>
      <p:sp>
        <p:nvSpPr>
          <p:cNvPr id="24" name="TextBox 23"/>
          <p:cNvSpPr txBox="1"/>
          <p:nvPr/>
        </p:nvSpPr>
        <p:spPr>
          <a:xfrm>
            <a:off x="321276" y="6203093"/>
            <a:ext cx="8476735" cy="523220"/>
          </a:xfrm>
          <a:prstGeom prst="rect">
            <a:avLst/>
          </a:prstGeom>
          <a:noFill/>
        </p:spPr>
        <p:txBody>
          <a:bodyPr wrap="square" rtlCol="0">
            <a:spAutoFit/>
          </a:bodyPr>
          <a:lstStyle/>
          <a:p>
            <a:r>
              <a:rPr lang="en-US" sz="1400" i="1" dirty="0"/>
              <a:t>Note opens channels at rest are called leakage channels and when considering active channels – can consolidate all leakage current and leakage battery into one.</a:t>
            </a:r>
          </a:p>
        </p:txBody>
      </p:sp>
    </p:spTree>
    <p:extLst>
      <p:ext uri="{BB962C8B-B14F-4D97-AF65-F5344CB8AC3E}">
        <p14:creationId xmlns:p14="http://schemas.microsoft.com/office/powerpoint/2010/main" val="3017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Box 2"/>
          <p:cNvSpPr txBox="1"/>
          <p:nvPr/>
        </p:nvSpPr>
        <p:spPr>
          <a:xfrm>
            <a:off x="1909823" y="1053308"/>
            <a:ext cx="2056717" cy="369332"/>
          </a:xfrm>
          <a:prstGeom prst="rect">
            <a:avLst/>
          </a:prstGeom>
          <a:noFill/>
        </p:spPr>
        <p:txBody>
          <a:bodyPr wrap="none" rtlCol="0">
            <a:spAutoFit/>
          </a:bodyPr>
          <a:lstStyle/>
          <a:p>
            <a:r>
              <a:rPr lang="en-US" b="1" dirty="0"/>
              <a:t>V = </a:t>
            </a:r>
            <a:r>
              <a:rPr lang="en-US" b="1" dirty="0" err="1"/>
              <a:t>i</a:t>
            </a:r>
            <a:r>
              <a:rPr lang="en-US" b="1" dirty="0"/>
              <a:t>*R  or V = </a:t>
            </a:r>
            <a:r>
              <a:rPr lang="en-US" b="1" dirty="0" err="1"/>
              <a:t>i</a:t>
            </a:r>
            <a:r>
              <a:rPr lang="en-US" b="1" dirty="0"/>
              <a:t>*1/g</a:t>
            </a:r>
          </a:p>
        </p:txBody>
      </p:sp>
      <p:sp>
        <p:nvSpPr>
          <p:cNvPr id="4" name="TextBox 3"/>
          <p:cNvSpPr txBox="1"/>
          <p:nvPr/>
        </p:nvSpPr>
        <p:spPr>
          <a:xfrm>
            <a:off x="393539" y="1053308"/>
            <a:ext cx="1223092" cy="369332"/>
          </a:xfrm>
          <a:prstGeom prst="rect">
            <a:avLst/>
          </a:prstGeom>
          <a:noFill/>
        </p:spPr>
        <p:txBody>
          <a:bodyPr wrap="none" rtlCol="0">
            <a:spAutoFit/>
          </a:bodyPr>
          <a:lstStyle/>
          <a:p>
            <a:r>
              <a:rPr lang="en-US" b="1" dirty="0"/>
              <a:t>Ohm’s Law</a:t>
            </a:r>
          </a:p>
        </p:txBody>
      </p:sp>
      <p:grpSp>
        <p:nvGrpSpPr>
          <p:cNvPr id="5" name="Group 4"/>
          <p:cNvGrpSpPr/>
          <p:nvPr/>
        </p:nvGrpSpPr>
        <p:grpSpPr>
          <a:xfrm>
            <a:off x="1932664" y="2716456"/>
            <a:ext cx="2020513" cy="824129"/>
            <a:chOff x="1042088" y="4539047"/>
            <a:chExt cx="2020513" cy="824129"/>
          </a:xfrm>
        </p:grpSpPr>
        <p:sp>
          <p:nvSpPr>
            <p:cNvPr id="6" name="TextBox 5"/>
            <p:cNvSpPr txBox="1"/>
            <p:nvPr/>
          </p:nvSpPr>
          <p:spPr>
            <a:xfrm>
              <a:off x="1042088" y="4720279"/>
              <a:ext cx="423514" cy="461665"/>
            </a:xfrm>
            <a:prstGeom prst="rect">
              <a:avLst/>
            </a:prstGeom>
            <a:noFill/>
          </p:spPr>
          <p:txBody>
            <a:bodyPr wrap="none" rtlCol="0">
              <a:spAutoFit/>
            </a:bodyPr>
            <a:lstStyle/>
            <a:p>
              <a:r>
                <a:rPr lang="en-US" sz="2400" dirty="0">
                  <a:solidFill>
                    <a:srgbClr val="0000CC"/>
                  </a:solidFill>
                </a:rPr>
                <a:t>E</a:t>
              </a:r>
              <a:r>
                <a:rPr lang="en-US" sz="2400" baseline="-25000" dirty="0">
                  <a:solidFill>
                    <a:srgbClr val="0000CC"/>
                  </a:solidFill>
                </a:rPr>
                <a:t>x</a:t>
              </a:r>
            </a:p>
          </p:txBody>
        </p:sp>
        <p:sp>
          <p:nvSpPr>
            <p:cNvPr id="7" name="TextBox 6"/>
            <p:cNvSpPr txBox="1"/>
            <p:nvPr/>
          </p:nvSpPr>
          <p:spPr>
            <a:xfrm>
              <a:off x="1326292" y="4720279"/>
              <a:ext cx="338554" cy="461665"/>
            </a:xfrm>
            <a:prstGeom prst="rect">
              <a:avLst/>
            </a:prstGeom>
            <a:noFill/>
          </p:spPr>
          <p:txBody>
            <a:bodyPr wrap="none" rtlCol="0">
              <a:spAutoFit/>
            </a:bodyPr>
            <a:lstStyle/>
            <a:p>
              <a:r>
                <a:rPr lang="en-US" sz="2400" dirty="0">
                  <a:solidFill>
                    <a:srgbClr val="0000CC"/>
                  </a:solidFill>
                </a:rPr>
                <a:t>=</a:t>
              </a:r>
            </a:p>
          </p:txBody>
        </p:sp>
        <p:grpSp>
          <p:nvGrpSpPr>
            <p:cNvPr id="8" name="Group 7"/>
            <p:cNvGrpSpPr/>
            <p:nvPr/>
          </p:nvGrpSpPr>
          <p:grpSpPr>
            <a:xfrm>
              <a:off x="2419476" y="4539047"/>
              <a:ext cx="643125" cy="824129"/>
              <a:chOff x="3630438" y="4501977"/>
              <a:chExt cx="643125" cy="824129"/>
            </a:xfrm>
          </p:grpSpPr>
          <p:sp>
            <p:nvSpPr>
              <p:cNvPr id="14" name="TextBox 13"/>
              <p:cNvSpPr txBox="1"/>
              <p:nvPr/>
            </p:nvSpPr>
            <p:spPr>
              <a:xfrm>
                <a:off x="3630438" y="4501977"/>
                <a:ext cx="643125" cy="461665"/>
              </a:xfrm>
              <a:prstGeom prst="rect">
                <a:avLst/>
              </a:prstGeom>
              <a:noFill/>
            </p:spPr>
            <p:txBody>
              <a:bodyPr wrap="none" rtlCol="0">
                <a:spAutoFit/>
              </a:bodyPr>
              <a:lstStyle/>
              <a:p>
                <a:r>
                  <a:rPr lang="en-US" sz="2400" dirty="0">
                    <a:solidFill>
                      <a:srgbClr val="0000CC"/>
                    </a:solidFill>
                  </a:rPr>
                  <a:t>[X]</a:t>
                </a:r>
                <a:r>
                  <a:rPr lang="en-US" sz="2400" baseline="-25000" dirty="0">
                    <a:solidFill>
                      <a:srgbClr val="0000CC"/>
                    </a:solidFill>
                  </a:rPr>
                  <a:t>o</a:t>
                </a:r>
              </a:p>
            </p:txBody>
          </p:sp>
          <p:cxnSp>
            <p:nvCxnSpPr>
              <p:cNvPr id="15" name="Straight Connector 14"/>
              <p:cNvCxnSpPr/>
              <p:nvPr/>
            </p:nvCxnSpPr>
            <p:spPr>
              <a:xfrm>
                <a:off x="3685742" y="4938584"/>
                <a:ext cx="463051"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61696" y="4864441"/>
                <a:ext cx="580608" cy="461665"/>
              </a:xfrm>
              <a:prstGeom prst="rect">
                <a:avLst/>
              </a:prstGeom>
              <a:noFill/>
            </p:spPr>
            <p:txBody>
              <a:bodyPr wrap="none" rtlCol="0">
                <a:spAutoFit/>
              </a:bodyPr>
              <a:lstStyle/>
              <a:p>
                <a:r>
                  <a:rPr lang="en-US" sz="2400" dirty="0">
                    <a:solidFill>
                      <a:srgbClr val="0000CC"/>
                    </a:solidFill>
                  </a:rPr>
                  <a:t>[X]</a:t>
                </a:r>
                <a:r>
                  <a:rPr lang="en-US" sz="2400" baseline="-25000" dirty="0" err="1">
                    <a:solidFill>
                      <a:srgbClr val="0000CC"/>
                    </a:solidFill>
                  </a:rPr>
                  <a:t>i</a:t>
                </a:r>
                <a:endParaRPr lang="en-US" sz="2400" baseline="-25000" dirty="0">
                  <a:solidFill>
                    <a:srgbClr val="0000CC"/>
                  </a:solidFill>
                </a:endParaRPr>
              </a:p>
            </p:txBody>
          </p:sp>
        </p:grpSp>
        <p:grpSp>
          <p:nvGrpSpPr>
            <p:cNvPr id="9" name="Group 8"/>
            <p:cNvGrpSpPr/>
            <p:nvPr/>
          </p:nvGrpSpPr>
          <p:grpSpPr>
            <a:xfrm>
              <a:off x="1607327" y="4565820"/>
              <a:ext cx="499047" cy="770583"/>
              <a:chOff x="2212808" y="4553464"/>
              <a:chExt cx="499047" cy="770583"/>
            </a:xfrm>
          </p:grpSpPr>
          <p:sp>
            <p:nvSpPr>
              <p:cNvPr id="11" name="TextBox 10"/>
              <p:cNvSpPr txBox="1"/>
              <p:nvPr/>
            </p:nvSpPr>
            <p:spPr>
              <a:xfrm>
                <a:off x="2212808" y="4553464"/>
                <a:ext cx="499047" cy="461665"/>
              </a:xfrm>
              <a:prstGeom prst="rect">
                <a:avLst/>
              </a:prstGeom>
              <a:noFill/>
            </p:spPr>
            <p:txBody>
              <a:bodyPr wrap="none" rtlCol="0">
                <a:spAutoFit/>
              </a:bodyPr>
              <a:lstStyle/>
              <a:p>
                <a:r>
                  <a:rPr lang="en-US" sz="2400" dirty="0">
                    <a:solidFill>
                      <a:srgbClr val="0000CC"/>
                    </a:solidFill>
                  </a:rPr>
                  <a:t>RT</a:t>
                </a:r>
              </a:p>
            </p:txBody>
          </p:sp>
          <p:cxnSp>
            <p:nvCxnSpPr>
              <p:cNvPr id="12" name="Straight Connector 11"/>
              <p:cNvCxnSpPr/>
              <p:nvPr/>
            </p:nvCxnSpPr>
            <p:spPr>
              <a:xfrm>
                <a:off x="2290807" y="4948880"/>
                <a:ext cx="296562"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38552" y="4862382"/>
                <a:ext cx="447558" cy="461665"/>
              </a:xfrm>
              <a:prstGeom prst="rect">
                <a:avLst/>
              </a:prstGeom>
              <a:noFill/>
            </p:spPr>
            <p:txBody>
              <a:bodyPr wrap="none" rtlCol="0">
                <a:spAutoFit/>
              </a:bodyPr>
              <a:lstStyle/>
              <a:p>
                <a:r>
                  <a:rPr lang="en-US" sz="2400" dirty="0" err="1">
                    <a:solidFill>
                      <a:srgbClr val="0000CC"/>
                    </a:solidFill>
                  </a:rPr>
                  <a:t>zF</a:t>
                </a:r>
                <a:endParaRPr lang="en-US" sz="2400" dirty="0">
                  <a:solidFill>
                    <a:srgbClr val="0000CC"/>
                  </a:solidFill>
                </a:endParaRPr>
              </a:p>
            </p:txBody>
          </p:sp>
        </p:grpSp>
        <p:sp>
          <p:nvSpPr>
            <p:cNvPr id="10" name="TextBox 9"/>
            <p:cNvSpPr txBox="1"/>
            <p:nvPr/>
          </p:nvSpPr>
          <p:spPr>
            <a:xfrm>
              <a:off x="2069581" y="4720279"/>
              <a:ext cx="417102" cy="461665"/>
            </a:xfrm>
            <a:prstGeom prst="rect">
              <a:avLst/>
            </a:prstGeom>
            <a:noFill/>
          </p:spPr>
          <p:txBody>
            <a:bodyPr wrap="none" rtlCol="0">
              <a:spAutoFit/>
            </a:bodyPr>
            <a:lstStyle/>
            <a:p>
              <a:r>
                <a:rPr lang="en-US" sz="2400" dirty="0">
                  <a:solidFill>
                    <a:srgbClr val="0000CC"/>
                  </a:solidFill>
                </a:rPr>
                <a:t>ln</a:t>
              </a:r>
            </a:p>
          </p:txBody>
        </p:sp>
      </p:grpSp>
      <p:grpSp>
        <p:nvGrpSpPr>
          <p:cNvPr id="17" name="Group 16"/>
          <p:cNvGrpSpPr/>
          <p:nvPr/>
        </p:nvGrpSpPr>
        <p:grpSpPr>
          <a:xfrm>
            <a:off x="1534740" y="4475414"/>
            <a:ext cx="5148320" cy="958002"/>
            <a:chOff x="1754659" y="2419127"/>
            <a:chExt cx="5148320" cy="958002"/>
          </a:xfrm>
        </p:grpSpPr>
        <p:sp>
          <p:nvSpPr>
            <p:cNvPr id="18" name="TextBox 17"/>
            <p:cNvSpPr txBox="1"/>
            <p:nvPr/>
          </p:nvSpPr>
          <p:spPr>
            <a:xfrm>
              <a:off x="1754659" y="2639497"/>
              <a:ext cx="515398" cy="461665"/>
            </a:xfrm>
            <a:prstGeom prst="rect">
              <a:avLst/>
            </a:prstGeom>
            <a:noFill/>
          </p:spPr>
          <p:txBody>
            <a:bodyPr wrap="none" rtlCol="0">
              <a:spAutoFit/>
            </a:bodyPr>
            <a:lstStyle/>
            <a:p>
              <a:r>
                <a:rPr lang="en-US" sz="2400" dirty="0">
                  <a:solidFill>
                    <a:srgbClr val="C00000"/>
                  </a:solidFill>
                </a:rPr>
                <a:t>V</a:t>
              </a:r>
              <a:r>
                <a:rPr lang="en-US" sz="2400" baseline="-25000" dirty="0">
                  <a:solidFill>
                    <a:srgbClr val="C00000"/>
                  </a:solidFill>
                </a:rPr>
                <a:t>m</a:t>
              </a:r>
            </a:p>
          </p:txBody>
        </p:sp>
        <p:sp>
          <p:nvSpPr>
            <p:cNvPr id="19" name="TextBox 18"/>
            <p:cNvSpPr txBox="1"/>
            <p:nvPr/>
          </p:nvSpPr>
          <p:spPr>
            <a:xfrm>
              <a:off x="2224217" y="2627140"/>
              <a:ext cx="338554" cy="461665"/>
            </a:xfrm>
            <a:prstGeom prst="rect">
              <a:avLst/>
            </a:prstGeom>
            <a:noFill/>
          </p:spPr>
          <p:txBody>
            <a:bodyPr wrap="none" rtlCol="0">
              <a:spAutoFit/>
            </a:bodyPr>
            <a:lstStyle/>
            <a:p>
              <a:r>
                <a:rPr lang="en-US" sz="2400" dirty="0">
                  <a:solidFill>
                    <a:srgbClr val="C00000"/>
                  </a:solidFill>
                </a:rPr>
                <a:t>=</a:t>
              </a:r>
            </a:p>
          </p:txBody>
        </p:sp>
        <p:sp>
          <p:nvSpPr>
            <p:cNvPr id="20" name="TextBox 19"/>
            <p:cNvSpPr txBox="1"/>
            <p:nvPr/>
          </p:nvSpPr>
          <p:spPr>
            <a:xfrm>
              <a:off x="2471350" y="2419127"/>
              <a:ext cx="499047" cy="461665"/>
            </a:xfrm>
            <a:prstGeom prst="rect">
              <a:avLst/>
            </a:prstGeom>
            <a:noFill/>
          </p:spPr>
          <p:txBody>
            <a:bodyPr wrap="none" rtlCol="0">
              <a:spAutoFit/>
            </a:bodyPr>
            <a:lstStyle/>
            <a:p>
              <a:r>
                <a:rPr lang="en-US" sz="2400" dirty="0">
                  <a:solidFill>
                    <a:srgbClr val="C00000"/>
                  </a:solidFill>
                </a:rPr>
                <a:t>RT</a:t>
              </a:r>
            </a:p>
          </p:txBody>
        </p:sp>
        <p:cxnSp>
          <p:nvCxnSpPr>
            <p:cNvPr id="21" name="Straight Connector 20"/>
            <p:cNvCxnSpPr/>
            <p:nvPr/>
          </p:nvCxnSpPr>
          <p:spPr>
            <a:xfrm>
              <a:off x="2572592" y="2814543"/>
              <a:ext cx="2965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58008" y="2728045"/>
              <a:ext cx="325730" cy="461665"/>
            </a:xfrm>
            <a:prstGeom prst="rect">
              <a:avLst/>
            </a:prstGeom>
            <a:noFill/>
          </p:spPr>
          <p:txBody>
            <a:bodyPr wrap="none" rtlCol="0">
              <a:spAutoFit/>
            </a:bodyPr>
            <a:lstStyle/>
            <a:p>
              <a:r>
                <a:rPr lang="en-US" sz="2400" dirty="0">
                  <a:solidFill>
                    <a:srgbClr val="C00000"/>
                  </a:solidFill>
                </a:rPr>
                <a:t>F</a:t>
              </a:r>
            </a:p>
          </p:txBody>
        </p:sp>
        <p:sp>
          <p:nvSpPr>
            <p:cNvPr id="23" name="TextBox 22"/>
            <p:cNvSpPr txBox="1"/>
            <p:nvPr/>
          </p:nvSpPr>
          <p:spPr>
            <a:xfrm>
              <a:off x="2891481" y="2577714"/>
              <a:ext cx="417102" cy="461665"/>
            </a:xfrm>
            <a:prstGeom prst="rect">
              <a:avLst/>
            </a:prstGeom>
            <a:noFill/>
          </p:spPr>
          <p:txBody>
            <a:bodyPr wrap="none" rtlCol="0">
              <a:spAutoFit/>
            </a:bodyPr>
            <a:lstStyle/>
            <a:p>
              <a:r>
                <a:rPr lang="en-US" sz="2400" dirty="0">
                  <a:solidFill>
                    <a:srgbClr val="C00000"/>
                  </a:solidFill>
                </a:rPr>
                <a:t>ln</a:t>
              </a:r>
            </a:p>
          </p:txBody>
        </p:sp>
        <p:grpSp>
          <p:nvGrpSpPr>
            <p:cNvPr id="24" name="Group 23"/>
            <p:cNvGrpSpPr/>
            <p:nvPr/>
          </p:nvGrpSpPr>
          <p:grpSpPr>
            <a:xfrm>
              <a:off x="3190103" y="2441789"/>
              <a:ext cx="3712876" cy="935340"/>
              <a:chOff x="2794687" y="4201297"/>
              <a:chExt cx="3712876" cy="935340"/>
            </a:xfrm>
          </p:grpSpPr>
          <p:sp>
            <p:nvSpPr>
              <p:cNvPr id="25" name="TextBox 24"/>
              <p:cNvSpPr txBox="1"/>
              <p:nvPr/>
            </p:nvSpPr>
            <p:spPr>
              <a:xfrm>
                <a:off x="2794687" y="4201297"/>
                <a:ext cx="3712876" cy="461665"/>
              </a:xfrm>
              <a:prstGeom prst="rect">
                <a:avLst/>
              </a:prstGeom>
              <a:noFill/>
            </p:spPr>
            <p:txBody>
              <a:bodyPr wrap="none" rtlCol="0">
                <a:spAutoFit/>
              </a:bodyPr>
              <a:lstStyle/>
              <a:p>
                <a:r>
                  <a:rPr lang="en-US" sz="2400" dirty="0">
                    <a:solidFill>
                      <a:srgbClr val="C00000"/>
                    </a:solidFill>
                  </a:rPr>
                  <a:t>P</a:t>
                </a:r>
                <a:r>
                  <a:rPr lang="en-US" sz="2400" baseline="-25000" dirty="0">
                    <a:solidFill>
                      <a:srgbClr val="C00000"/>
                    </a:solidFill>
                  </a:rPr>
                  <a:t>K</a:t>
                </a:r>
                <a:r>
                  <a:rPr lang="en-US" sz="2400" dirty="0">
                    <a:solidFill>
                      <a:srgbClr val="C00000"/>
                    </a:solidFill>
                  </a:rPr>
                  <a:t>[K</a:t>
                </a:r>
                <a:r>
                  <a:rPr lang="en-US" sz="2400" baseline="30000" dirty="0">
                    <a:solidFill>
                      <a:srgbClr val="C00000"/>
                    </a:solidFill>
                  </a:rPr>
                  <a:t>+</a:t>
                </a:r>
                <a:r>
                  <a:rPr lang="en-US" sz="2400" dirty="0">
                    <a:solidFill>
                      <a:srgbClr val="C00000"/>
                    </a:solidFill>
                  </a:rPr>
                  <a:t>]</a:t>
                </a:r>
                <a:r>
                  <a:rPr lang="en-US" sz="2400" baseline="-25000" dirty="0">
                    <a:solidFill>
                      <a:srgbClr val="C00000"/>
                    </a:solidFill>
                  </a:rPr>
                  <a:t>o</a:t>
                </a:r>
                <a:r>
                  <a:rPr lang="en-US" sz="2400" dirty="0">
                    <a:solidFill>
                      <a:srgbClr val="C00000"/>
                    </a:solidFill>
                  </a:rPr>
                  <a:t> + </a:t>
                </a:r>
                <a:r>
                  <a:rPr lang="en-US" sz="2400" dirty="0" err="1">
                    <a:solidFill>
                      <a:srgbClr val="C00000"/>
                    </a:solidFill>
                  </a:rPr>
                  <a:t>P</a:t>
                </a:r>
                <a:r>
                  <a:rPr lang="en-US" sz="2400" baseline="-25000" dirty="0" err="1">
                    <a:solidFill>
                      <a:srgbClr val="C00000"/>
                    </a:solidFill>
                  </a:rPr>
                  <a:t>Na</a:t>
                </a:r>
                <a:r>
                  <a:rPr lang="en-US" sz="2400" dirty="0">
                    <a:solidFill>
                      <a:srgbClr val="C00000"/>
                    </a:solidFill>
                  </a:rPr>
                  <a:t>[Na</a:t>
                </a:r>
                <a:r>
                  <a:rPr lang="en-US" sz="2400" baseline="30000" dirty="0">
                    <a:solidFill>
                      <a:srgbClr val="C00000"/>
                    </a:solidFill>
                  </a:rPr>
                  <a:t>+</a:t>
                </a:r>
                <a:r>
                  <a:rPr lang="en-US" sz="2400" dirty="0">
                    <a:solidFill>
                      <a:srgbClr val="C00000"/>
                    </a:solidFill>
                  </a:rPr>
                  <a:t>]</a:t>
                </a:r>
                <a:r>
                  <a:rPr lang="en-US" sz="2400" baseline="-25000" dirty="0">
                    <a:solidFill>
                      <a:srgbClr val="C00000"/>
                    </a:solidFill>
                  </a:rPr>
                  <a:t>o</a:t>
                </a:r>
                <a:r>
                  <a:rPr lang="en-US" sz="2400" dirty="0">
                    <a:solidFill>
                      <a:srgbClr val="C00000"/>
                    </a:solidFill>
                  </a:rPr>
                  <a:t> + </a:t>
                </a:r>
                <a:r>
                  <a:rPr lang="en-US" sz="2400" dirty="0" err="1">
                    <a:solidFill>
                      <a:srgbClr val="C00000"/>
                    </a:solidFill>
                  </a:rPr>
                  <a:t>P</a:t>
                </a:r>
                <a:r>
                  <a:rPr lang="en-US" sz="2400" baseline="-25000" dirty="0" err="1">
                    <a:solidFill>
                      <a:srgbClr val="C00000"/>
                    </a:solidFill>
                  </a:rPr>
                  <a:t>Cl</a:t>
                </a:r>
                <a:r>
                  <a:rPr lang="en-US" sz="2400" dirty="0">
                    <a:solidFill>
                      <a:srgbClr val="C00000"/>
                    </a:solidFill>
                  </a:rPr>
                  <a:t>[Cl</a:t>
                </a:r>
                <a:r>
                  <a:rPr lang="en-US" sz="2400" baseline="30000" dirty="0">
                    <a:solidFill>
                      <a:srgbClr val="C00000"/>
                    </a:solidFill>
                  </a:rPr>
                  <a:t>-</a:t>
                </a:r>
                <a:r>
                  <a:rPr lang="en-US" sz="2400" dirty="0">
                    <a:solidFill>
                      <a:srgbClr val="C00000"/>
                    </a:solidFill>
                  </a:rPr>
                  <a:t>]</a:t>
                </a:r>
                <a:r>
                  <a:rPr lang="en-US" sz="2400" baseline="-25000" dirty="0" err="1">
                    <a:solidFill>
                      <a:srgbClr val="C00000"/>
                    </a:solidFill>
                  </a:rPr>
                  <a:t>i</a:t>
                </a:r>
                <a:endParaRPr lang="en-US" sz="2400" baseline="-25000" dirty="0">
                  <a:solidFill>
                    <a:srgbClr val="C00000"/>
                  </a:solidFill>
                </a:endParaRPr>
              </a:p>
            </p:txBody>
          </p:sp>
          <p:sp>
            <p:nvSpPr>
              <p:cNvPr id="26" name="TextBox 25"/>
              <p:cNvSpPr txBox="1"/>
              <p:nvPr/>
            </p:nvSpPr>
            <p:spPr>
              <a:xfrm>
                <a:off x="2893272" y="4674972"/>
                <a:ext cx="3515706" cy="461665"/>
              </a:xfrm>
              <a:prstGeom prst="rect">
                <a:avLst/>
              </a:prstGeom>
              <a:noFill/>
            </p:spPr>
            <p:txBody>
              <a:bodyPr wrap="none" rtlCol="0">
                <a:spAutoFit/>
              </a:bodyPr>
              <a:lstStyle/>
              <a:p>
                <a:r>
                  <a:rPr lang="en-US" sz="2400" dirty="0">
                    <a:solidFill>
                      <a:srgbClr val="C00000"/>
                    </a:solidFill>
                  </a:rPr>
                  <a:t>P</a:t>
                </a:r>
                <a:r>
                  <a:rPr lang="en-US" sz="2400" baseline="-25000" dirty="0">
                    <a:solidFill>
                      <a:srgbClr val="C00000"/>
                    </a:solidFill>
                  </a:rPr>
                  <a:t>K</a:t>
                </a:r>
                <a:r>
                  <a:rPr lang="en-US" sz="2400" dirty="0">
                    <a:solidFill>
                      <a:srgbClr val="C00000"/>
                    </a:solidFill>
                  </a:rPr>
                  <a:t>[K</a:t>
                </a:r>
                <a:r>
                  <a:rPr lang="en-US" sz="2400" baseline="30000" dirty="0">
                    <a:solidFill>
                      <a:srgbClr val="C00000"/>
                    </a:solidFill>
                  </a:rPr>
                  <a:t>+</a:t>
                </a:r>
                <a:r>
                  <a:rPr lang="en-US" sz="2400" dirty="0">
                    <a:solidFill>
                      <a:srgbClr val="C00000"/>
                    </a:solidFill>
                  </a:rPr>
                  <a:t>]</a:t>
                </a:r>
                <a:r>
                  <a:rPr lang="en-US" sz="2400" baseline="-25000" dirty="0" err="1">
                    <a:solidFill>
                      <a:srgbClr val="C00000"/>
                    </a:solidFill>
                  </a:rPr>
                  <a:t>i</a:t>
                </a:r>
                <a:r>
                  <a:rPr lang="en-US" sz="2400" dirty="0">
                    <a:solidFill>
                      <a:srgbClr val="C00000"/>
                    </a:solidFill>
                  </a:rPr>
                  <a:t> + </a:t>
                </a:r>
                <a:r>
                  <a:rPr lang="en-US" sz="2400" dirty="0" err="1">
                    <a:solidFill>
                      <a:srgbClr val="C00000"/>
                    </a:solidFill>
                  </a:rPr>
                  <a:t>P</a:t>
                </a:r>
                <a:r>
                  <a:rPr lang="en-US" sz="2400" baseline="-25000" dirty="0" err="1">
                    <a:solidFill>
                      <a:srgbClr val="C00000"/>
                    </a:solidFill>
                  </a:rPr>
                  <a:t>Na</a:t>
                </a:r>
                <a:r>
                  <a:rPr lang="en-US" sz="2400" dirty="0">
                    <a:solidFill>
                      <a:srgbClr val="C00000"/>
                    </a:solidFill>
                  </a:rPr>
                  <a:t>[Na</a:t>
                </a:r>
                <a:r>
                  <a:rPr lang="en-US" sz="2400" baseline="30000" dirty="0">
                    <a:solidFill>
                      <a:srgbClr val="C00000"/>
                    </a:solidFill>
                  </a:rPr>
                  <a:t>+</a:t>
                </a:r>
                <a:r>
                  <a:rPr lang="en-US" sz="2400" dirty="0">
                    <a:solidFill>
                      <a:srgbClr val="C00000"/>
                    </a:solidFill>
                  </a:rPr>
                  <a:t>]</a:t>
                </a:r>
                <a:r>
                  <a:rPr lang="en-US" sz="2400" baseline="-25000" dirty="0" err="1">
                    <a:solidFill>
                      <a:srgbClr val="C00000"/>
                    </a:solidFill>
                  </a:rPr>
                  <a:t>i</a:t>
                </a:r>
                <a:r>
                  <a:rPr lang="en-US" sz="2400" dirty="0">
                    <a:solidFill>
                      <a:srgbClr val="C00000"/>
                    </a:solidFill>
                  </a:rPr>
                  <a:t> + </a:t>
                </a:r>
                <a:r>
                  <a:rPr lang="en-US" sz="2400" dirty="0" err="1">
                    <a:solidFill>
                      <a:srgbClr val="C00000"/>
                    </a:solidFill>
                  </a:rPr>
                  <a:t>P</a:t>
                </a:r>
                <a:r>
                  <a:rPr lang="en-US" sz="2400" baseline="-25000" dirty="0" err="1">
                    <a:solidFill>
                      <a:srgbClr val="C00000"/>
                    </a:solidFill>
                  </a:rPr>
                  <a:t>Cl</a:t>
                </a:r>
                <a:r>
                  <a:rPr lang="en-US" sz="2400" dirty="0">
                    <a:solidFill>
                      <a:srgbClr val="C00000"/>
                    </a:solidFill>
                  </a:rPr>
                  <a:t>[Cl</a:t>
                </a:r>
                <a:r>
                  <a:rPr lang="en-US" sz="2400" baseline="30000" dirty="0">
                    <a:solidFill>
                      <a:srgbClr val="C00000"/>
                    </a:solidFill>
                  </a:rPr>
                  <a:t>-</a:t>
                </a:r>
                <a:r>
                  <a:rPr lang="en-US" sz="2400" dirty="0">
                    <a:solidFill>
                      <a:srgbClr val="C00000"/>
                    </a:solidFill>
                  </a:rPr>
                  <a:t>]</a:t>
                </a:r>
                <a:r>
                  <a:rPr lang="en-US" sz="2400" baseline="-25000" dirty="0">
                    <a:solidFill>
                      <a:srgbClr val="C00000"/>
                    </a:solidFill>
                  </a:rPr>
                  <a:t>o</a:t>
                </a:r>
              </a:p>
            </p:txBody>
          </p:sp>
          <p:cxnSp>
            <p:nvCxnSpPr>
              <p:cNvPr id="27" name="Straight Connector 26"/>
              <p:cNvCxnSpPr/>
              <p:nvPr/>
            </p:nvCxnSpPr>
            <p:spPr>
              <a:xfrm>
                <a:off x="2896466" y="4670854"/>
                <a:ext cx="35093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8" name="TextBox 27"/>
          <p:cNvSpPr txBox="1"/>
          <p:nvPr/>
        </p:nvSpPr>
        <p:spPr>
          <a:xfrm>
            <a:off x="219920" y="2930132"/>
            <a:ext cx="1747777" cy="369332"/>
          </a:xfrm>
          <a:prstGeom prst="rect">
            <a:avLst/>
          </a:prstGeom>
          <a:noFill/>
        </p:spPr>
        <p:txBody>
          <a:bodyPr wrap="square" rtlCol="0">
            <a:spAutoFit/>
          </a:bodyPr>
          <a:lstStyle/>
          <a:p>
            <a:r>
              <a:rPr lang="en-US" dirty="0">
                <a:solidFill>
                  <a:srgbClr val="0000CC"/>
                </a:solidFill>
              </a:rPr>
              <a:t>Nernst Equation</a:t>
            </a:r>
          </a:p>
        </p:txBody>
      </p:sp>
      <p:sp>
        <p:nvSpPr>
          <p:cNvPr id="29" name="TextBox 28"/>
          <p:cNvSpPr txBox="1"/>
          <p:nvPr/>
        </p:nvSpPr>
        <p:spPr>
          <a:xfrm>
            <a:off x="381965" y="4579568"/>
            <a:ext cx="1331088" cy="646331"/>
          </a:xfrm>
          <a:prstGeom prst="rect">
            <a:avLst/>
          </a:prstGeom>
          <a:noFill/>
        </p:spPr>
        <p:txBody>
          <a:bodyPr wrap="square" rtlCol="0">
            <a:spAutoFit/>
          </a:bodyPr>
          <a:lstStyle/>
          <a:p>
            <a:r>
              <a:rPr lang="en-US" dirty="0">
                <a:solidFill>
                  <a:srgbClr val="C00000"/>
                </a:solidFill>
              </a:rPr>
              <a:t>Goldman equation</a:t>
            </a:r>
          </a:p>
        </p:txBody>
      </p:sp>
      <p:sp>
        <p:nvSpPr>
          <p:cNvPr id="30" name="TextBox 29"/>
          <p:cNvSpPr txBox="1"/>
          <p:nvPr/>
        </p:nvSpPr>
        <p:spPr>
          <a:xfrm>
            <a:off x="4004840" y="983849"/>
            <a:ext cx="4606724" cy="523220"/>
          </a:xfrm>
          <a:prstGeom prst="rect">
            <a:avLst/>
          </a:prstGeom>
          <a:noFill/>
        </p:spPr>
        <p:txBody>
          <a:bodyPr wrap="square" rtlCol="0">
            <a:spAutoFit/>
          </a:bodyPr>
          <a:lstStyle/>
          <a:p>
            <a:r>
              <a:rPr lang="en-US" sz="1400" dirty="0"/>
              <a:t>Describes the current-voltage relationship for </a:t>
            </a:r>
            <a:r>
              <a:rPr lang="en-US" sz="1400" dirty="0" err="1"/>
              <a:t>ohmic</a:t>
            </a:r>
            <a:r>
              <a:rPr lang="en-US" sz="1400" dirty="0"/>
              <a:t> (linear or non-rectifying) channels/ions</a:t>
            </a:r>
          </a:p>
        </p:txBody>
      </p:sp>
      <p:sp>
        <p:nvSpPr>
          <p:cNvPr id="31" name="TextBox 30"/>
          <p:cNvSpPr txBox="1"/>
          <p:nvPr/>
        </p:nvSpPr>
        <p:spPr>
          <a:xfrm>
            <a:off x="3935393" y="2571307"/>
            <a:ext cx="4653023" cy="1169551"/>
          </a:xfrm>
          <a:prstGeom prst="rect">
            <a:avLst/>
          </a:prstGeom>
          <a:noFill/>
        </p:spPr>
        <p:txBody>
          <a:bodyPr wrap="square" rtlCol="0">
            <a:spAutoFit/>
          </a:bodyPr>
          <a:lstStyle/>
          <a:p>
            <a:r>
              <a:rPr lang="en-US" sz="1400" dirty="0">
                <a:solidFill>
                  <a:srgbClr val="0000CC"/>
                </a:solidFill>
              </a:rPr>
              <a:t>Used to calculate the equilibrium potential for a particular ion.  Note this is also the reversal potential.  Also note that in cells with only one type of channel open at rest, the resting membrane potential will be equivalent to the equilibrium potential for that ion.</a:t>
            </a:r>
          </a:p>
        </p:txBody>
      </p:sp>
      <p:sp>
        <p:nvSpPr>
          <p:cNvPr id="32" name="TextBox 31"/>
          <p:cNvSpPr txBox="1"/>
          <p:nvPr/>
        </p:nvSpPr>
        <p:spPr>
          <a:xfrm>
            <a:off x="601884" y="5389784"/>
            <a:ext cx="8310622" cy="523220"/>
          </a:xfrm>
          <a:prstGeom prst="rect">
            <a:avLst/>
          </a:prstGeom>
          <a:noFill/>
        </p:spPr>
        <p:txBody>
          <a:bodyPr wrap="square" rtlCol="0">
            <a:spAutoFit/>
          </a:bodyPr>
          <a:lstStyle/>
          <a:p>
            <a:r>
              <a:rPr lang="en-US" sz="1400" dirty="0">
                <a:solidFill>
                  <a:srgbClr val="C00000"/>
                </a:solidFill>
              </a:rPr>
              <a:t>Allows you to calculate the resting membrane potential when more than one type of channel is open at rest.  Note that permeability (P) reflects the conductance AND the number of open channels per unit membrane.</a:t>
            </a:r>
          </a:p>
        </p:txBody>
      </p:sp>
    </p:spTree>
    <p:extLst>
      <p:ext uri="{BB962C8B-B14F-4D97-AF65-F5344CB8AC3E}">
        <p14:creationId xmlns:p14="http://schemas.microsoft.com/office/powerpoint/2010/main" val="31978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urscience5e-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 y="783318"/>
            <a:ext cx="8531225"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dirty="0"/>
              <a:t>Active vs Passive Neuronal Responses</a:t>
            </a:r>
          </a:p>
        </p:txBody>
      </p:sp>
      <p:sp>
        <p:nvSpPr>
          <p:cNvPr id="4" name="TextBox 3"/>
          <p:cNvSpPr txBox="1"/>
          <p:nvPr/>
        </p:nvSpPr>
        <p:spPr>
          <a:xfrm>
            <a:off x="3775363" y="1129682"/>
            <a:ext cx="3117273" cy="400110"/>
          </a:xfrm>
          <a:prstGeom prst="rect">
            <a:avLst/>
          </a:prstGeom>
          <a:noFill/>
        </p:spPr>
        <p:txBody>
          <a:bodyPr wrap="square" rtlCol="0">
            <a:spAutoFit/>
          </a:bodyPr>
          <a:lstStyle/>
          <a:p>
            <a:r>
              <a:rPr lang="en-US" sz="1000" i="1" dirty="0"/>
              <a:t>Step or square pulse of current controlled by experimenter and injected into cell</a:t>
            </a:r>
          </a:p>
        </p:txBody>
      </p:sp>
    </p:spTree>
    <p:extLst>
      <p:ext uri="{BB962C8B-B14F-4D97-AF65-F5344CB8AC3E}">
        <p14:creationId xmlns:p14="http://schemas.microsoft.com/office/powerpoint/2010/main" val="334860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32857"/>
            <a:ext cx="2621466" cy="4899378"/>
          </a:xfrm>
          <a:prstGeom prst="rect">
            <a:avLst/>
          </a:prstGeom>
        </p:spPr>
      </p:pic>
      <p:grpSp>
        <p:nvGrpSpPr>
          <p:cNvPr id="38" name="Group 37"/>
          <p:cNvGrpSpPr/>
          <p:nvPr/>
        </p:nvGrpSpPr>
        <p:grpSpPr>
          <a:xfrm>
            <a:off x="5715000" y="1268298"/>
            <a:ext cx="3069771" cy="3456102"/>
            <a:chOff x="5715000" y="1268298"/>
            <a:chExt cx="3069771" cy="3456102"/>
          </a:xfrm>
        </p:grpSpPr>
        <p:sp>
          <p:nvSpPr>
            <p:cNvPr id="5" name="Rectangle 4"/>
            <p:cNvSpPr/>
            <p:nvPr/>
          </p:nvSpPr>
          <p:spPr>
            <a:xfrm>
              <a:off x="5715000" y="12954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Amplifier</a:t>
              </a:r>
            </a:p>
          </p:txBody>
        </p:sp>
        <p:sp>
          <p:nvSpPr>
            <p:cNvPr id="8" name="Oval 7"/>
            <p:cNvSpPr/>
            <p:nvPr/>
          </p:nvSpPr>
          <p:spPr>
            <a:xfrm>
              <a:off x="5867400" y="1507671"/>
              <a:ext cx="228600" cy="2286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32071" y="1507671"/>
              <a:ext cx="228600" cy="22860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903917" y="1268298"/>
              <a:ext cx="458780" cy="246221"/>
            </a:xfrm>
            <a:prstGeom prst="rect">
              <a:avLst/>
            </a:prstGeom>
            <a:noFill/>
          </p:spPr>
          <p:txBody>
            <a:bodyPr wrap="none" rtlCol="0">
              <a:spAutoFit/>
            </a:bodyPr>
            <a:lstStyle/>
            <a:p>
              <a:r>
                <a:rPr lang="en-US" sz="1000" dirty="0">
                  <a:solidFill>
                    <a:schemeClr val="bg1">
                      <a:lumMod val="85000"/>
                    </a:schemeClr>
                  </a:solidFill>
                </a:rPr>
                <a:t>input</a:t>
              </a:r>
            </a:p>
          </p:txBody>
        </p:sp>
        <p:sp>
          <p:nvSpPr>
            <p:cNvPr id="25" name="TextBox 24"/>
            <p:cNvSpPr txBox="1"/>
            <p:nvPr/>
          </p:nvSpPr>
          <p:spPr>
            <a:xfrm>
              <a:off x="7950431" y="1353979"/>
              <a:ext cx="540533" cy="246221"/>
            </a:xfrm>
            <a:prstGeom prst="rect">
              <a:avLst/>
            </a:prstGeom>
            <a:noFill/>
          </p:spPr>
          <p:txBody>
            <a:bodyPr wrap="none" rtlCol="0">
              <a:spAutoFit/>
            </a:bodyPr>
            <a:lstStyle/>
            <a:p>
              <a:r>
                <a:rPr lang="en-US" sz="1000" dirty="0">
                  <a:solidFill>
                    <a:schemeClr val="bg1">
                      <a:lumMod val="85000"/>
                    </a:schemeClr>
                  </a:solidFill>
                </a:rPr>
                <a:t>output</a:t>
              </a:r>
            </a:p>
          </p:txBody>
        </p:sp>
        <p:sp>
          <p:nvSpPr>
            <p:cNvPr id="26" name="Rectangle 25"/>
            <p:cNvSpPr/>
            <p:nvPr/>
          </p:nvSpPr>
          <p:spPr>
            <a:xfrm>
              <a:off x="8109857" y="1600200"/>
              <a:ext cx="250372" cy="2286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15000" y="2957501"/>
              <a:ext cx="3069771" cy="1766899"/>
            </a:xfrm>
            <a:prstGeom prst="rect">
              <a:avLst/>
            </a:prstGeom>
            <a:solidFill>
              <a:schemeClr val="tx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500758" y="2909881"/>
              <a:ext cx="1349728" cy="369332"/>
            </a:xfrm>
            <a:prstGeom prst="rect">
              <a:avLst/>
            </a:prstGeom>
            <a:noFill/>
          </p:spPr>
          <p:txBody>
            <a:bodyPr wrap="none" rtlCol="0">
              <a:spAutoFit/>
            </a:bodyPr>
            <a:lstStyle/>
            <a:p>
              <a:r>
                <a:rPr lang="en-US" dirty="0">
                  <a:solidFill>
                    <a:schemeClr val="tx1">
                      <a:lumMod val="85000"/>
                      <a:lumOff val="15000"/>
                    </a:schemeClr>
                  </a:solidFill>
                </a:rPr>
                <a:t>Oscilloscope</a:t>
              </a:r>
            </a:p>
          </p:txBody>
        </p:sp>
        <p:sp>
          <p:nvSpPr>
            <p:cNvPr id="29" name="Rectangle 28"/>
            <p:cNvSpPr/>
            <p:nvPr/>
          </p:nvSpPr>
          <p:spPr>
            <a:xfrm>
              <a:off x="6462608" y="3246555"/>
              <a:ext cx="1426029" cy="131455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09857" y="3139005"/>
              <a:ext cx="250372" cy="280416"/>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183309" y="1709057"/>
              <a:ext cx="134975" cy="1567543"/>
            </a:xfrm>
            <a:custGeom>
              <a:avLst/>
              <a:gdLst>
                <a:gd name="connsiteX0" fmla="*/ 57177 w 134975"/>
                <a:gd name="connsiteY0" fmla="*/ 0 h 1567543"/>
                <a:gd name="connsiteX1" fmla="*/ 2748 w 134975"/>
                <a:gd name="connsiteY1" fmla="*/ 587829 h 1567543"/>
                <a:gd name="connsiteX2" fmla="*/ 133377 w 134975"/>
                <a:gd name="connsiteY2" fmla="*/ 957943 h 1567543"/>
                <a:gd name="connsiteX3" fmla="*/ 78948 w 134975"/>
                <a:gd name="connsiteY3" fmla="*/ 1567543 h 1567543"/>
                <a:gd name="connsiteX4" fmla="*/ 78948 w 134975"/>
                <a:gd name="connsiteY4" fmla="*/ 1567543 h 156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5" h="1567543">
                  <a:moveTo>
                    <a:pt x="57177" y="0"/>
                  </a:moveTo>
                  <a:cubicBezTo>
                    <a:pt x="23612" y="214086"/>
                    <a:pt x="-9952" y="428172"/>
                    <a:pt x="2748" y="587829"/>
                  </a:cubicBezTo>
                  <a:cubicBezTo>
                    <a:pt x="15448" y="747486"/>
                    <a:pt x="120677" y="794657"/>
                    <a:pt x="133377" y="957943"/>
                  </a:cubicBezTo>
                  <a:cubicBezTo>
                    <a:pt x="146077" y="1121229"/>
                    <a:pt x="78948" y="1567543"/>
                    <a:pt x="78948" y="1567543"/>
                  </a:cubicBezTo>
                  <a:lnTo>
                    <a:pt x="78948" y="156754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010520" y="3417458"/>
              <a:ext cx="458780" cy="246221"/>
            </a:xfrm>
            <a:prstGeom prst="rect">
              <a:avLst/>
            </a:prstGeom>
            <a:noFill/>
          </p:spPr>
          <p:txBody>
            <a:bodyPr wrap="none" rtlCol="0">
              <a:spAutoFit/>
            </a:bodyPr>
            <a:lstStyle/>
            <a:p>
              <a:r>
                <a:rPr lang="en-US" sz="1000" dirty="0">
                  <a:solidFill>
                    <a:schemeClr val="tx1">
                      <a:lumMod val="75000"/>
                      <a:lumOff val="25000"/>
                    </a:schemeClr>
                  </a:solidFill>
                </a:rPr>
                <a:t>input</a:t>
              </a:r>
            </a:p>
          </p:txBody>
        </p:sp>
        <p:sp>
          <p:nvSpPr>
            <p:cNvPr id="34" name="TextBox 33"/>
            <p:cNvSpPr txBox="1"/>
            <p:nvPr/>
          </p:nvSpPr>
          <p:spPr>
            <a:xfrm>
              <a:off x="5866502" y="3554945"/>
              <a:ext cx="561372" cy="307777"/>
            </a:xfrm>
            <a:prstGeom prst="rect">
              <a:avLst/>
            </a:prstGeom>
            <a:noFill/>
          </p:spPr>
          <p:txBody>
            <a:bodyPr wrap="none" rtlCol="0">
              <a:spAutoFit/>
            </a:bodyPr>
            <a:lstStyle/>
            <a:p>
              <a:r>
                <a:rPr lang="en-US" sz="1400" dirty="0"/>
                <a:t>0 mV</a:t>
              </a:r>
            </a:p>
          </p:txBody>
        </p:sp>
        <p:sp>
          <p:nvSpPr>
            <p:cNvPr id="35" name="TextBox 34"/>
            <p:cNvSpPr txBox="1"/>
            <p:nvPr/>
          </p:nvSpPr>
          <p:spPr>
            <a:xfrm>
              <a:off x="5720629" y="4168149"/>
              <a:ext cx="707245" cy="307777"/>
            </a:xfrm>
            <a:prstGeom prst="rect">
              <a:avLst/>
            </a:prstGeom>
            <a:noFill/>
          </p:spPr>
          <p:txBody>
            <a:bodyPr wrap="none" rtlCol="0">
              <a:spAutoFit/>
            </a:bodyPr>
            <a:lstStyle/>
            <a:p>
              <a:r>
                <a:rPr lang="en-US" sz="1400" dirty="0"/>
                <a:t>-60 mV</a:t>
              </a:r>
            </a:p>
          </p:txBody>
        </p:sp>
      </p:grpSp>
    </p:spTree>
    <p:extLst>
      <p:ext uri="{BB962C8B-B14F-4D97-AF65-F5344CB8AC3E}">
        <p14:creationId xmlns:p14="http://schemas.microsoft.com/office/powerpoint/2010/main" val="35300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130629" y="838200"/>
            <a:ext cx="4909457" cy="5780314"/>
          </a:xfrm>
          <a:custGeom>
            <a:avLst/>
            <a:gdLst>
              <a:gd name="connsiteX0" fmla="*/ 1839685 w 4909457"/>
              <a:gd name="connsiteY0" fmla="*/ 174171 h 5780314"/>
              <a:gd name="connsiteX1" fmla="*/ 511628 w 4909457"/>
              <a:gd name="connsiteY1" fmla="*/ 391886 h 5780314"/>
              <a:gd name="connsiteX2" fmla="*/ 315685 w 4909457"/>
              <a:gd name="connsiteY2" fmla="*/ 903514 h 5780314"/>
              <a:gd name="connsiteX3" fmla="*/ 0 w 4909457"/>
              <a:gd name="connsiteY3" fmla="*/ 2558143 h 5780314"/>
              <a:gd name="connsiteX4" fmla="*/ 152400 w 4909457"/>
              <a:gd name="connsiteY4" fmla="*/ 4604657 h 5780314"/>
              <a:gd name="connsiteX5" fmla="*/ 424542 w 4909457"/>
              <a:gd name="connsiteY5" fmla="*/ 5519057 h 5780314"/>
              <a:gd name="connsiteX6" fmla="*/ 2275114 w 4909457"/>
              <a:gd name="connsiteY6" fmla="*/ 5780314 h 5780314"/>
              <a:gd name="connsiteX7" fmla="*/ 3690257 w 4909457"/>
              <a:gd name="connsiteY7" fmla="*/ 5540829 h 5780314"/>
              <a:gd name="connsiteX8" fmla="*/ 4702628 w 4909457"/>
              <a:gd name="connsiteY8" fmla="*/ 4397829 h 5780314"/>
              <a:gd name="connsiteX9" fmla="*/ 4898571 w 4909457"/>
              <a:gd name="connsiteY9" fmla="*/ 2362200 h 5780314"/>
              <a:gd name="connsiteX10" fmla="*/ 4909457 w 4909457"/>
              <a:gd name="connsiteY10" fmla="*/ 1295400 h 5780314"/>
              <a:gd name="connsiteX11" fmla="*/ 3777342 w 4909457"/>
              <a:gd name="connsiteY11" fmla="*/ 130629 h 5780314"/>
              <a:gd name="connsiteX12" fmla="*/ 2362200 w 4909457"/>
              <a:gd name="connsiteY12" fmla="*/ 0 h 5780314"/>
              <a:gd name="connsiteX13" fmla="*/ 1839685 w 4909457"/>
              <a:gd name="connsiteY13" fmla="*/ 174171 h 578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9457" h="5780314">
                <a:moveTo>
                  <a:pt x="1839685" y="174171"/>
                </a:moveTo>
                <a:lnTo>
                  <a:pt x="511628" y="391886"/>
                </a:lnTo>
                <a:lnTo>
                  <a:pt x="315685" y="903514"/>
                </a:lnTo>
                <a:lnTo>
                  <a:pt x="0" y="2558143"/>
                </a:lnTo>
                <a:lnTo>
                  <a:pt x="152400" y="4604657"/>
                </a:lnTo>
                <a:lnTo>
                  <a:pt x="424542" y="5519057"/>
                </a:lnTo>
                <a:lnTo>
                  <a:pt x="2275114" y="5780314"/>
                </a:lnTo>
                <a:lnTo>
                  <a:pt x="3690257" y="5540829"/>
                </a:lnTo>
                <a:lnTo>
                  <a:pt x="4702628" y="4397829"/>
                </a:lnTo>
                <a:lnTo>
                  <a:pt x="4898571" y="2362200"/>
                </a:lnTo>
                <a:lnTo>
                  <a:pt x="4909457" y="1295400"/>
                </a:lnTo>
                <a:lnTo>
                  <a:pt x="3777342" y="130629"/>
                </a:lnTo>
                <a:lnTo>
                  <a:pt x="2362200" y="0"/>
                </a:lnTo>
                <a:lnTo>
                  <a:pt x="1839685" y="174171"/>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32857"/>
            <a:ext cx="2621466" cy="4899378"/>
          </a:xfrm>
          <a:prstGeom prst="rect">
            <a:avLst/>
          </a:prstGeom>
        </p:spPr>
      </p:pic>
      <p:sp>
        <p:nvSpPr>
          <p:cNvPr id="5" name="Rectangle 4"/>
          <p:cNvSpPr/>
          <p:nvPr/>
        </p:nvSpPr>
        <p:spPr>
          <a:xfrm>
            <a:off x="5715000" y="12954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Amplifier</a:t>
            </a:r>
          </a:p>
        </p:txBody>
      </p:sp>
      <p:sp>
        <p:nvSpPr>
          <p:cNvPr id="8" name="Oval 7"/>
          <p:cNvSpPr/>
          <p:nvPr/>
        </p:nvSpPr>
        <p:spPr>
          <a:xfrm>
            <a:off x="5867400" y="1507671"/>
            <a:ext cx="228600" cy="228600"/>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32071" y="1507671"/>
            <a:ext cx="228600" cy="22860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386326" y="384480"/>
            <a:ext cx="2579044" cy="2246381"/>
            <a:chOff x="3386326" y="384480"/>
            <a:chExt cx="2579044" cy="224638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6326" y="384480"/>
              <a:ext cx="2197612" cy="2246381"/>
            </a:xfrm>
            <a:prstGeom prst="rect">
              <a:avLst/>
            </a:prstGeom>
          </p:spPr>
        </p:pic>
        <p:sp>
          <p:nvSpPr>
            <p:cNvPr id="18" name="Freeform 17"/>
            <p:cNvSpPr/>
            <p:nvPr/>
          </p:nvSpPr>
          <p:spPr>
            <a:xfrm>
              <a:off x="5301343" y="399407"/>
              <a:ext cx="664027" cy="1189906"/>
            </a:xfrm>
            <a:custGeom>
              <a:avLst/>
              <a:gdLst>
                <a:gd name="connsiteX0" fmla="*/ 0 w 1796142"/>
                <a:gd name="connsiteY0" fmla="*/ 77430 h 1089801"/>
                <a:gd name="connsiteX1" fmla="*/ 620485 w 1796142"/>
                <a:gd name="connsiteY1" fmla="*/ 1230 h 1089801"/>
                <a:gd name="connsiteX2" fmla="*/ 1306285 w 1796142"/>
                <a:gd name="connsiteY2" fmla="*/ 131858 h 1089801"/>
                <a:gd name="connsiteX3" fmla="*/ 1589314 w 1796142"/>
                <a:gd name="connsiteY3" fmla="*/ 458430 h 1089801"/>
                <a:gd name="connsiteX4" fmla="*/ 1796142 w 1796142"/>
                <a:gd name="connsiteY4" fmla="*/ 1089801 h 1089801"/>
                <a:gd name="connsiteX5" fmla="*/ 1796142 w 1796142"/>
                <a:gd name="connsiteY5" fmla="*/ 1089801 h 1089801"/>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253656 h 1091856"/>
                <a:gd name="connsiteX1" fmla="*/ 653142 w 1828799"/>
                <a:gd name="connsiteY1" fmla="*/ 3285 h 1091856"/>
                <a:gd name="connsiteX2" fmla="*/ 1338942 w 1828799"/>
                <a:gd name="connsiteY2" fmla="*/ 133913 h 1091856"/>
                <a:gd name="connsiteX3" fmla="*/ 1621971 w 1828799"/>
                <a:gd name="connsiteY3" fmla="*/ 460485 h 1091856"/>
                <a:gd name="connsiteX4" fmla="*/ 1828799 w 1828799"/>
                <a:gd name="connsiteY4" fmla="*/ 1091856 h 1091856"/>
                <a:gd name="connsiteX5" fmla="*/ 1828799 w 1828799"/>
                <a:gd name="connsiteY5" fmla="*/ 1091856 h 1091856"/>
                <a:gd name="connsiteX0" fmla="*/ 0 w 1828799"/>
                <a:gd name="connsiteY0" fmla="*/ 328519 h 1166719"/>
                <a:gd name="connsiteX1" fmla="*/ 674914 w 1828799"/>
                <a:gd name="connsiteY1" fmla="*/ 1948 h 1166719"/>
                <a:gd name="connsiteX2" fmla="*/ 1338942 w 1828799"/>
                <a:gd name="connsiteY2" fmla="*/ 208776 h 1166719"/>
                <a:gd name="connsiteX3" fmla="*/ 1621971 w 1828799"/>
                <a:gd name="connsiteY3" fmla="*/ 535348 h 1166719"/>
                <a:gd name="connsiteX4" fmla="*/ 1828799 w 1828799"/>
                <a:gd name="connsiteY4" fmla="*/ 1166719 h 1166719"/>
                <a:gd name="connsiteX5" fmla="*/ 1828799 w 1828799"/>
                <a:gd name="connsiteY5" fmla="*/ 1166719 h 1166719"/>
                <a:gd name="connsiteX0" fmla="*/ 0 w 1828799"/>
                <a:gd name="connsiteY0" fmla="*/ 335940 h 1174140"/>
                <a:gd name="connsiteX1" fmla="*/ 674914 w 1828799"/>
                <a:gd name="connsiteY1" fmla="*/ 9369 h 1174140"/>
                <a:gd name="connsiteX2" fmla="*/ 1317171 w 1828799"/>
                <a:gd name="connsiteY2" fmla="*/ 129111 h 1174140"/>
                <a:gd name="connsiteX3" fmla="*/ 1621971 w 1828799"/>
                <a:gd name="connsiteY3" fmla="*/ 542769 h 1174140"/>
                <a:gd name="connsiteX4" fmla="*/ 1828799 w 1828799"/>
                <a:gd name="connsiteY4" fmla="*/ 1174140 h 1174140"/>
                <a:gd name="connsiteX5" fmla="*/ 1828799 w 1828799"/>
                <a:gd name="connsiteY5" fmla="*/ 1174140 h 1174140"/>
                <a:gd name="connsiteX0" fmla="*/ 0 w 1828799"/>
                <a:gd name="connsiteY0" fmla="*/ 326614 h 1164814"/>
                <a:gd name="connsiteX1" fmla="*/ 304800 w 1828799"/>
                <a:gd name="connsiteY1" fmla="*/ 108901 h 1164814"/>
                <a:gd name="connsiteX2" fmla="*/ 674914 w 1828799"/>
                <a:gd name="connsiteY2" fmla="*/ 43 h 1164814"/>
                <a:gd name="connsiteX3" fmla="*/ 1317171 w 1828799"/>
                <a:gd name="connsiteY3" fmla="*/ 119785 h 1164814"/>
                <a:gd name="connsiteX4" fmla="*/ 1621971 w 1828799"/>
                <a:gd name="connsiteY4" fmla="*/ 533443 h 1164814"/>
                <a:gd name="connsiteX5" fmla="*/ 1828799 w 1828799"/>
                <a:gd name="connsiteY5" fmla="*/ 1164814 h 1164814"/>
                <a:gd name="connsiteX6" fmla="*/ 1828799 w 1828799"/>
                <a:gd name="connsiteY6" fmla="*/ 1164814 h 1164814"/>
                <a:gd name="connsiteX0" fmla="*/ 0 w 1828799"/>
                <a:gd name="connsiteY0" fmla="*/ 333062 h 1171262"/>
                <a:gd name="connsiteX1" fmla="*/ 348343 w 1828799"/>
                <a:gd name="connsiteY1" fmla="*/ 50034 h 1171262"/>
                <a:gd name="connsiteX2" fmla="*/ 674914 w 1828799"/>
                <a:gd name="connsiteY2" fmla="*/ 6491 h 1171262"/>
                <a:gd name="connsiteX3" fmla="*/ 1317171 w 1828799"/>
                <a:gd name="connsiteY3" fmla="*/ 126233 h 1171262"/>
                <a:gd name="connsiteX4" fmla="*/ 1621971 w 1828799"/>
                <a:gd name="connsiteY4" fmla="*/ 539891 h 1171262"/>
                <a:gd name="connsiteX5" fmla="*/ 1828799 w 1828799"/>
                <a:gd name="connsiteY5" fmla="*/ 1171262 h 1171262"/>
                <a:gd name="connsiteX6" fmla="*/ 1828799 w 1828799"/>
                <a:gd name="connsiteY6" fmla="*/ 1171262 h 1171262"/>
                <a:gd name="connsiteX0" fmla="*/ 0 w 1828799"/>
                <a:gd name="connsiteY0" fmla="*/ 351706 h 1189906"/>
                <a:gd name="connsiteX1" fmla="*/ 348343 w 1828799"/>
                <a:gd name="connsiteY1" fmla="*/ 68678 h 1189906"/>
                <a:gd name="connsiteX2" fmla="*/ 674914 w 1828799"/>
                <a:gd name="connsiteY2" fmla="*/ 3363 h 1189906"/>
                <a:gd name="connsiteX3" fmla="*/ 1317171 w 1828799"/>
                <a:gd name="connsiteY3" fmla="*/ 144877 h 1189906"/>
                <a:gd name="connsiteX4" fmla="*/ 1621971 w 1828799"/>
                <a:gd name="connsiteY4" fmla="*/ 558535 h 1189906"/>
                <a:gd name="connsiteX5" fmla="*/ 1828799 w 1828799"/>
                <a:gd name="connsiteY5" fmla="*/ 1189906 h 1189906"/>
                <a:gd name="connsiteX6" fmla="*/ 1828799 w 1828799"/>
                <a:gd name="connsiteY6" fmla="*/ 1189906 h 11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799" h="1189906">
                  <a:moveTo>
                    <a:pt x="0" y="351706"/>
                  </a:moveTo>
                  <a:cubicBezTo>
                    <a:pt x="50800" y="315421"/>
                    <a:pt x="235857" y="123106"/>
                    <a:pt x="348343" y="68678"/>
                  </a:cubicBezTo>
                  <a:cubicBezTo>
                    <a:pt x="460829" y="14250"/>
                    <a:pt x="513443" y="-9337"/>
                    <a:pt x="674914" y="3363"/>
                  </a:cubicBezTo>
                  <a:cubicBezTo>
                    <a:pt x="836385" y="16063"/>
                    <a:pt x="1159328" y="52348"/>
                    <a:pt x="1317171" y="144877"/>
                  </a:cubicBezTo>
                  <a:cubicBezTo>
                    <a:pt x="1475014" y="237406"/>
                    <a:pt x="1536700" y="384364"/>
                    <a:pt x="1621971" y="558535"/>
                  </a:cubicBezTo>
                  <a:cubicBezTo>
                    <a:pt x="1707242" y="732707"/>
                    <a:pt x="1828799" y="1189906"/>
                    <a:pt x="1828799" y="1189906"/>
                  </a:cubicBezTo>
                  <a:lnTo>
                    <a:pt x="1828799" y="1189906"/>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419600" y="1643743"/>
            <a:ext cx="1995967" cy="1313758"/>
            <a:chOff x="4419600" y="1643743"/>
            <a:chExt cx="1995967" cy="1313758"/>
          </a:xfrm>
        </p:grpSpPr>
        <p:grpSp>
          <p:nvGrpSpPr>
            <p:cNvPr id="22" name="Group 21"/>
            <p:cNvGrpSpPr/>
            <p:nvPr/>
          </p:nvGrpSpPr>
          <p:grpSpPr>
            <a:xfrm>
              <a:off x="4419600" y="2797630"/>
              <a:ext cx="304800" cy="159871"/>
              <a:chOff x="4419600" y="2797630"/>
              <a:chExt cx="304800" cy="159871"/>
            </a:xfrm>
          </p:grpSpPr>
          <p:cxnSp>
            <p:nvCxnSpPr>
              <p:cNvPr id="13" name="Straight Connector 12"/>
              <p:cNvCxnSpPr/>
              <p:nvPr/>
            </p:nvCxnSpPr>
            <p:spPr>
              <a:xfrm>
                <a:off x="4485132" y="2909881"/>
                <a:ext cx="1737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128" y="2851374"/>
                <a:ext cx="23774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19600" y="2797630"/>
                <a:ext cx="304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12564" y="2957501"/>
                <a:ext cx="1188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4567811" y="1643743"/>
              <a:ext cx="1847756" cy="1143000"/>
            </a:xfrm>
            <a:custGeom>
              <a:avLst/>
              <a:gdLst>
                <a:gd name="connsiteX0" fmla="*/ 4189 w 1847756"/>
                <a:gd name="connsiteY0" fmla="*/ 1143000 h 1143000"/>
                <a:gd name="connsiteX1" fmla="*/ 4189 w 1847756"/>
                <a:gd name="connsiteY1" fmla="*/ 1012371 h 1143000"/>
                <a:gd name="connsiteX2" fmla="*/ 47732 w 1847756"/>
                <a:gd name="connsiteY2" fmla="*/ 762000 h 1143000"/>
                <a:gd name="connsiteX3" fmla="*/ 189246 w 1847756"/>
                <a:gd name="connsiteY3" fmla="*/ 685800 h 1143000"/>
                <a:gd name="connsiteX4" fmla="*/ 668218 w 1847756"/>
                <a:gd name="connsiteY4" fmla="*/ 696686 h 1143000"/>
                <a:gd name="connsiteX5" fmla="*/ 1680589 w 1847756"/>
                <a:gd name="connsiteY5" fmla="*/ 696686 h 1143000"/>
                <a:gd name="connsiteX6" fmla="*/ 1843875 w 1847756"/>
                <a:gd name="connsiteY6" fmla="*/ 326571 h 1143000"/>
                <a:gd name="connsiteX7" fmla="*/ 1800332 w 1847756"/>
                <a:gd name="connsiteY7" fmla="*/ 0 h 1143000"/>
                <a:gd name="connsiteX8" fmla="*/ 1800332 w 1847756"/>
                <a:gd name="connsiteY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56" h="1143000">
                  <a:moveTo>
                    <a:pt x="4189" y="1143000"/>
                  </a:moveTo>
                  <a:cubicBezTo>
                    <a:pt x="560" y="1109435"/>
                    <a:pt x="-3068" y="1075871"/>
                    <a:pt x="4189" y="1012371"/>
                  </a:cubicBezTo>
                  <a:cubicBezTo>
                    <a:pt x="11446" y="948871"/>
                    <a:pt x="16889" y="816428"/>
                    <a:pt x="47732" y="762000"/>
                  </a:cubicBezTo>
                  <a:cubicBezTo>
                    <a:pt x="78575" y="707572"/>
                    <a:pt x="85832" y="696686"/>
                    <a:pt x="189246" y="685800"/>
                  </a:cubicBezTo>
                  <a:cubicBezTo>
                    <a:pt x="292660" y="674914"/>
                    <a:pt x="668218" y="696686"/>
                    <a:pt x="668218" y="696686"/>
                  </a:cubicBezTo>
                  <a:cubicBezTo>
                    <a:pt x="916775" y="698500"/>
                    <a:pt x="1484646" y="758372"/>
                    <a:pt x="1680589" y="696686"/>
                  </a:cubicBezTo>
                  <a:cubicBezTo>
                    <a:pt x="1876532" y="635000"/>
                    <a:pt x="1823918" y="442685"/>
                    <a:pt x="1843875" y="326571"/>
                  </a:cubicBezTo>
                  <a:cubicBezTo>
                    <a:pt x="1863832" y="210457"/>
                    <a:pt x="1800332" y="0"/>
                    <a:pt x="1800332" y="0"/>
                  </a:cubicBezTo>
                  <a:lnTo>
                    <a:pt x="1800332"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5903917" y="1268298"/>
            <a:ext cx="458780" cy="246221"/>
          </a:xfrm>
          <a:prstGeom prst="rect">
            <a:avLst/>
          </a:prstGeom>
          <a:noFill/>
        </p:spPr>
        <p:txBody>
          <a:bodyPr wrap="none" rtlCol="0">
            <a:spAutoFit/>
          </a:bodyPr>
          <a:lstStyle/>
          <a:p>
            <a:r>
              <a:rPr lang="en-US" sz="1000" dirty="0">
                <a:solidFill>
                  <a:schemeClr val="bg1">
                    <a:lumMod val="85000"/>
                  </a:schemeClr>
                </a:solidFill>
              </a:rPr>
              <a:t>input</a:t>
            </a:r>
          </a:p>
        </p:txBody>
      </p:sp>
      <p:sp>
        <p:nvSpPr>
          <p:cNvPr id="25" name="TextBox 24"/>
          <p:cNvSpPr txBox="1"/>
          <p:nvPr/>
        </p:nvSpPr>
        <p:spPr>
          <a:xfrm>
            <a:off x="7950431" y="1353979"/>
            <a:ext cx="540533" cy="246221"/>
          </a:xfrm>
          <a:prstGeom prst="rect">
            <a:avLst/>
          </a:prstGeom>
          <a:noFill/>
        </p:spPr>
        <p:txBody>
          <a:bodyPr wrap="none" rtlCol="0">
            <a:spAutoFit/>
          </a:bodyPr>
          <a:lstStyle/>
          <a:p>
            <a:r>
              <a:rPr lang="en-US" sz="1000" dirty="0">
                <a:solidFill>
                  <a:schemeClr val="bg1">
                    <a:lumMod val="85000"/>
                  </a:schemeClr>
                </a:solidFill>
              </a:rPr>
              <a:t>output</a:t>
            </a:r>
          </a:p>
        </p:txBody>
      </p:sp>
      <p:sp>
        <p:nvSpPr>
          <p:cNvPr id="26" name="Rectangle 25"/>
          <p:cNvSpPr/>
          <p:nvPr/>
        </p:nvSpPr>
        <p:spPr>
          <a:xfrm>
            <a:off x="8109857" y="1600200"/>
            <a:ext cx="250372" cy="2286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15000" y="2957501"/>
            <a:ext cx="3069771" cy="1766899"/>
          </a:xfrm>
          <a:prstGeom prst="rect">
            <a:avLst/>
          </a:prstGeom>
          <a:solidFill>
            <a:schemeClr val="tx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500758" y="2909881"/>
            <a:ext cx="1349728" cy="369332"/>
          </a:xfrm>
          <a:prstGeom prst="rect">
            <a:avLst/>
          </a:prstGeom>
          <a:noFill/>
        </p:spPr>
        <p:txBody>
          <a:bodyPr wrap="none" rtlCol="0">
            <a:spAutoFit/>
          </a:bodyPr>
          <a:lstStyle/>
          <a:p>
            <a:r>
              <a:rPr lang="en-US" dirty="0">
                <a:solidFill>
                  <a:schemeClr val="tx1">
                    <a:lumMod val="85000"/>
                    <a:lumOff val="15000"/>
                  </a:schemeClr>
                </a:solidFill>
              </a:rPr>
              <a:t>Oscilloscope</a:t>
            </a:r>
          </a:p>
        </p:txBody>
      </p:sp>
      <p:sp>
        <p:nvSpPr>
          <p:cNvPr id="29" name="Rectangle 28"/>
          <p:cNvSpPr/>
          <p:nvPr/>
        </p:nvSpPr>
        <p:spPr>
          <a:xfrm>
            <a:off x="6462608" y="3246555"/>
            <a:ext cx="1426029" cy="1314559"/>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09857" y="3139005"/>
            <a:ext cx="250372" cy="280416"/>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183309" y="1709057"/>
            <a:ext cx="134975" cy="1567543"/>
          </a:xfrm>
          <a:custGeom>
            <a:avLst/>
            <a:gdLst>
              <a:gd name="connsiteX0" fmla="*/ 57177 w 134975"/>
              <a:gd name="connsiteY0" fmla="*/ 0 h 1567543"/>
              <a:gd name="connsiteX1" fmla="*/ 2748 w 134975"/>
              <a:gd name="connsiteY1" fmla="*/ 587829 h 1567543"/>
              <a:gd name="connsiteX2" fmla="*/ 133377 w 134975"/>
              <a:gd name="connsiteY2" fmla="*/ 957943 h 1567543"/>
              <a:gd name="connsiteX3" fmla="*/ 78948 w 134975"/>
              <a:gd name="connsiteY3" fmla="*/ 1567543 h 1567543"/>
              <a:gd name="connsiteX4" fmla="*/ 78948 w 134975"/>
              <a:gd name="connsiteY4" fmla="*/ 1567543 h 156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75" h="1567543">
                <a:moveTo>
                  <a:pt x="57177" y="0"/>
                </a:moveTo>
                <a:cubicBezTo>
                  <a:pt x="23612" y="214086"/>
                  <a:pt x="-9952" y="428172"/>
                  <a:pt x="2748" y="587829"/>
                </a:cubicBezTo>
                <a:cubicBezTo>
                  <a:pt x="15448" y="747486"/>
                  <a:pt x="120677" y="794657"/>
                  <a:pt x="133377" y="957943"/>
                </a:cubicBezTo>
                <a:cubicBezTo>
                  <a:pt x="146077" y="1121229"/>
                  <a:pt x="78948" y="1567543"/>
                  <a:pt x="78948" y="1567543"/>
                </a:cubicBezTo>
                <a:lnTo>
                  <a:pt x="78948" y="156754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010520" y="3417458"/>
            <a:ext cx="458780" cy="246221"/>
          </a:xfrm>
          <a:prstGeom prst="rect">
            <a:avLst/>
          </a:prstGeom>
          <a:noFill/>
        </p:spPr>
        <p:txBody>
          <a:bodyPr wrap="none" rtlCol="0">
            <a:spAutoFit/>
          </a:bodyPr>
          <a:lstStyle/>
          <a:p>
            <a:r>
              <a:rPr lang="en-US" sz="1000" dirty="0">
                <a:solidFill>
                  <a:schemeClr val="tx1">
                    <a:lumMod val="75000"/>
                    <a:lumOff val="25000"/>
                  </a:schemeClr>
                </a:solidFill>
              </a:rPr>
              <a:t>input</a:t>
            </a:r>
          </a:p>
        </p:txBody>
      </p:sp>
      <p:sp>
        <p:nvSpPr>
          <p:cNvPr id="34" name="TextBox 33"/>
          <p:cNvSpPr txBox="1"/>
          <p:nvPr/>
        </p:nvSpPr>
        <p:spPr>
          <a:xfrm>
            <a:off x="5866502" y="3554945"/>
            <a:ext cx="561372" cy="307777"/>
          </a:xfrm>
          <a:prstGeom prst="rect">
            <a:avLst/>
          </a:prstGeom>
          <a:noFill/>
        </p:spPr>
        <p:txBody>
          <a:bodyPr wrap="none" rtlCol="0">
            <a:spAutoFit/>
          </a:bodyPr>
          <a:lstStyle/>
          <a:p>
            <a:r>
              <a:rPr lang="en-US" sz="1400" dirty="0"/>
              <a:t>0 mV</a:t>
            </a:r>
          </a:p>
        </p:txBody>
      </p:sp>
      <p:sp>
        <p:nvSpPr>
          <p:cNvPr id="35" name="TextBox 34"/>
          <p:cNvSpPr txBox="1"/>
          <p:nvPr/>
        </p:nvSpPr>
        <p:spPr>
          <a:xfrm>
            <a:off x="5720629" y="4168149"/>
            <a:ext cx="707245" cy="307777"/>
          </a:xfrm>
          <a:prstGeom prst="rect">
            <a:avLst/>
          </a:prstGeom>
          <a:noFill/>
        </p:spPr>
        <p:txBody>
          <a:bodyPr wrap="none" rtlCol="0">
            <a:spAutoFit/>
          </a:bodyPr>
          <a:lstStyle/>
          <a:p>
            <a:r>
              <a:rPr lang="en-US" sz="1400" dirty="0"/>
              <a:t>-60 mV</a:t>
            </a:r>
          </a:p>
        </p:txBody>
      </p:sp>
    </p:spTree>
    <p:extLst>
      <p:ext uri="{BB962C8B-B14F-4D97-AF65-F5344CB8AC3E}">
        <p14:creationId xmlns:p14="http://schemas.microsoft.com/office/powerpoint/2010/main" val="8303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DDDE6-838B-4DB1-BA5C-9EF0E94278AB}"/>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4800" y="665953"/>
            <a:ext cx="914400" cy="382594"/>
          </a:xfrm>
          <a:prstGeom prst="rect">
            <a:avLst/>
          </a:prstGeom>
        </p:spPr>
      </p:pic>
      <p:sp>
        <p:nvSpPr>
          <p:cNvPr id="4" name="Rectangle 3">
            <a:extLst>
              <a:ext uri="{FF2B5EF4-FFF2-40B4-BE49-F238E27FC236}">
                <a16:creationId xmlns:a16="http://schemas.microsoft.com/office/drawing/2014/main" id="{ED58A97E-1F81-4618-BB78-08D55F7813CA}"/>
              </a:ext>
            </a:extLst>
          </p:cNvPr>
          <p:cNvSpPr/>
          <p:nvPr>
            <p:custDataLst>
              <p:tags r:id="rId3"/>
            </p:custDataLst>
          </p:nvPr>
        </p:nvSpPr>
        <p:spPr>
          <a:xfrm>
            <a:off x="0" y="1714500"/>
            <a:ext cx="9144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424242"/>
                </a:solidFill>
              </a:rPr>
              <a:t>what would the potential read on the oscilloscope at this point?</a:t>
            </a:r>
          </a:p>
        </p:txBody>
      </p:sp>
      <p:sp>
        <p:nvSpPr>
          <p:cNvPr id="5" name="Rectangle 4">
            <a:extLst>
              <a:ext uri="{FF2B5EF4-FFF2-40B4-BE49-F238E27FC236}">
                <a16:creationId xmlns:a16="http://schemas.microsoft.com/office/drawing/2014/main" id="{A663A645-7DA9-4B4D-9281-03C49AA9B7C7}"/>
              </a:ext>
            </a:extLst>
          </p:cNvPr>
          <p:cNvSpPr/>
          <p:nvPr>
            <p:custDataLst>
              <p:tags r:id="rId4"/>
            </p:custDataLst>
          </p:nvPr>
        </p:nvSpPr>
        <p:spPr>
          <a:xfrm>
            <a:off x="0" y="5143500"/>
            <a:ext cx="9144000" cy="171450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pic>
        <p:nvPicPr>
          <p:cNvPr id="6" name="Picture 5">
            <a:extLst>
              <a:ext uri="{FF2B5EF4-FFF2-40B4-BE49-F238E27FC236}">
                <a16:creationId xmlns:a16="http://schemas.microsoft.com/office/drawing/2014/main" id="{ECF36803-8DA7-4CD1-9963-6D3910D087F2}"/>
              </a:ext>
            </a:extLst>
          </p:cNvPr>
          <p:cNvPicPr>
            <a:picLocks/>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508000" y="2514600"/>
            <a:ext cx="1828800" cy="1828800"/>
          </a:xfrm>
          <a:prstGeom prst="rect">
            <a:avLst/>
          </a:prstGeom>
        </p:spPr>
      </p:pic>
    </p:spTree>
    <p:custDataLst>
      <p:tags r:id="rId1"/>
    </p:custDataLst>
    <p:extLst>
      <p:ext uri="{BB962C8B-B14F-4D97-AF65-F5344CB8AC3E}">
        <p14:creationId xmlns:p14="http://schemas.microsoft.com/office/powerpoint/2010/main" val="785950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8bc0267c-3a27-43c5-bdb1-83a2f0488194"/>
  <p:tag name="SLIDO_APP_VERSION" val="0.12.13.1002"/>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MDIwNzQwMDh9"/>
  <p:tag name="SLIDO_TYPE" val="Standard"/>
  <p:tag name="SLIDO_TIMELINE" val="W3sicG9sbFF1ZXN0aW9uVXVpZCI6IjZlYjgyMzhkLThiZjgtNDExNi05YmExLWRjYjc0MTYwMzdkNi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MDIwNzQyMTZ9"/>
  <p:tag name="SLIDO_TYPE" val="Standard"/>
  <p:tag name="SLIDO_TIMELINE" val="W3sicG9sbFF1ZXN0aW9uVXVpZCI6IjZjZGNhNmQyLTM1NzgtNGU1Ni1hMWUzLTljOGMxN2JmNmM5N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DIwMDA5MTd9"/>
  <p:tag name="SLIDO_TYPE" val="Standard"/>
  <p:tag name="SLIDO_TIMELINE" val="W3sicG9sbFF1ZXN0aW9uVXVpZCI6IjY0NmJiNDU2LWNkYjAtNGE3ZC1hZmI0LTM5ZjE3ZTRlMTg0Yy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footer"/>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MDIwNzQzNDR9"/>
  <p:tag name="SLIDO_TYPE" val="Standard"/>
  <p:tag name="SLIDO_TIMELINE" val="W3sicG9sbFF1ZXN0aW9uVXVpZCI6IjhjNDA1MWZlLWMxZjctNDQyYi05MTMyLTkzYjdiMmY2MzNlYS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MDIwNzQ0NzZ9"/>
  <p:tag name="SLIDO_TYPE" val="Standard"/>
  <p:tag name="SLIDO_TIMELINE" val="W3sicG9sbFF1ZXN0aW9uVXVpZCI6IjY1MTU3ZTQ2LWJkZjQtNDIwYS1hNjE1LWNkZjc1YjgyNjdkYSIsInNob3dSZXN1bHRzIjp0cnVlLCJzaG93Q29ycmVjdEFuc3dlcnMiOmZhbHNlLCJ2b3RpbmdMb2NrZWQiOmZhbHNlfV0="/>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title"/>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footer"/>
</p:tagLst>
</file>

<file path=ppt/tags/tag3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MDIwNzQ2MzR9"/>
  <p:tag name="SLIDO_TYPE" val="Standard"/>
  <p:tag name="SLIDO_TIMELINE" val="W3sicG9sbFF1ZXN0aW9uVXVpZCI6IjBjNDIyZDZkLTVhMmUtNDBiMC05M2YwLWRjNzMwYmQ3ZGJhZSIsInNob3dSZXN1bHRzIjp0cnVlLCJzaG93Q29ycmVjdEFuc3dlcnMiOmZhbHNlLCJ2b3RpbmdMb2NrZWQiOmZhbHNlfV0="/>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title"/>
</p:tagLst>
</file>

<file path=ppt/tags/tag35.xml><?xml version="1.0" encoding="utf-8"?>
<p:tagLst xmlns:a="http://schemas.openxmlformats.org/drawingml/2006/main" xmlns:r="http://schemas.openxmlformats.org/officeDocument/2006/relationships" xmlns:p="http://schemas.openxmlformats.org/presentationml/2006/main">
  <p:tag name="SLIDO_ELEMENT" val="footer"/>
</p:tagLst>
</file>

<file path=ppt/tags/tag3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2MDIwNzQ2NjB9"/>
  <p:tag name="SLIDO_TYPE" val="Standard"/>
  <p:tag name="SLIDO_TIMELINE" val="W3sicG9sbFF1ZXN0aW9uVXVpZCI6Ijk4OGQwYWQwLWUzMjEtNGVkYS04Yzc3LTIyNmZmZGI3ZTMwYSIsInNob3dSZXN1bHRzIjp0cnVlLCJzaG93Q29ycmVjdEFuc3dlcnMiOmZhbHNlLCJ2b3RpbmdMb2NrZWQiOmZhbHNlfV0="/>
</p:tagLst>
</file>

<file path=ppt/tags/tag38.xml><?xml version="1.0" encoding="utf-8"?>
<p:tagLst xmlns:a="http://schemas.openxmlformats.org/drawingml/2006/main" xmlns:r="http://schemas.openxmlformats.org/officeDocument/2006/relationships" xmlns:p="http://schemas.openxmlformats.org/presentationml/2006/main">
  <p:tag name="SLIDO_ELEMENT" val="logo"/>
</p:tagLst>
</file>

<file path=ppt/tags/tag39.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40.xml><?xml version="1.0" encoding="utf-8"?>
<p:tagLst xmlns:a="http://schemas.openxmlformats.org/drawingml/2006/main" xmlns:r="http://schemas.openxmlformats.org/officeDocument/2006/relationships" xmlns:p="http://schemas.openxmlformats.org/presentationml/2006/main">
  <p:tag name="SLIDO_ELEMENT" val="footer"/>
</p:tagLst>
</file>

<file path=ppt/tags/tag4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2.xml><?xml version="1.0" encoding="utf-8"?>
<p:tagLst xmlns:a="http://schemas.openxmlformats.org/drawingml/2006/main" xmlns:r="http://schemas.openxmlformats.org/officeDocument/2006/relationships" xmlns:p="http://schemas.openxmlformats.org/presentationml/2006/main">
  <p:tag name="SLIDO_METADATA" val="eyJUaW1lc3RhbXAiOjE2MDIwNzQ3MjF9"/>
  <p:tag name="SLIDO_TYPE" val="Standard"/>
  <p:tag name="SLIDO_TIMELINE" val="W3sicG9sbFF1ZXN0aW9uVXVpZCI6IjhjNTU5ZDJkLTY1MTQtNDc2NC1hYTdjLTFjYmQzZDBkOGM0YSIsInNob3dSZXN1bHRzIjp0cnVlLCJzaG93Q29ycmVjdEFuc3dlcnMiOmZhbHNlLCJ2b3RpbmdMb2NrZWQiOmZhbHNlfV0="/>
</p:tagLst>
</file>

<file path=ppt/tags/tag43.xml><?xml version="1.0" encoding="utf-8"?>
<p:tagLst xmlns:a="http://schemas.openxmlformats.org/drawingml/2006/main" xmlns:r="http://schemas.openxmlformats.org/officeDocument/2006/relationships" xmlns:p="http://schemas.openxmlformats.org/presentationml/2006/main">
  <p:tag name="SLIDO_ELEMENT" val="logo"/>
</p:tagLst>
</file>

<file path=ppt/tags/tag44.xml><?xml version="1.0" encoding="utf-8"?>
<p:tagLst xmlns:a="http://schemas.openxmlformats.org/drawingml/2006/main" xmlns:r="http://schemas.openxmlformats.org/officeDocument/2006/relationships" xmlns:p="http://schemas.openxmlformats.org/presentationml/2006/main">
  <p:tag name="SLIDO_ELEMENT" val="title"/>
</p:tagLst>
</file>

<file path=ppt/tags/tag45.xml><?xml version="1.0" encoding="utf-8"?>
<p:tagLst xmlns:a="http://schemas.openxmlformats.org/drawingml/2006/main" xmlns:r="http://schemas.openxmlformats.org/officeDocument/2006/relationships" xmlns:p="http://schemas.openxmlformats.org/presentationml/2006/main">
  <p:tag name="SLIDO_ELEMENT" val="footer"/>
</p:tagLst>
</file>

<file path=ppt/tags/tag4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MDIwMDEwMjB9"/>
  <p:tag name="SLIDO_TYPE" val="Standard"/>
  <p:tag name="SLIDO_TIMELINE" val="W3sicG9sbFF1ZXN0aW9uVXVpZCI6ImViNmQwYTUwLTZmMDAtNDRlMS05YTA1LWZmN2MzNGFhZDNkYy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10665</TotalTime>
  <Words>6989</Words>
  <Application>Microsoft Office PowerPoint</Application>
  <PresentationFormat>On-screen Show (4:3)</PresentationFormat>
  <Paragraphs>502</Paragraphs>
  <Slides>51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0" baseType="lpstr">
      <vt:lpstr>Adobe Gothic Std B</vt:lpstr>
      <vt:lpstr>Arial</vt:lpstr>
      <vt:lpstr>Calibri</vt:lpstr>
      <vt:lpstr>Helvetica</vt:lpstr>
      <vt:lpstr>Symbol</vt:lpstr>
      <vt:lpstr>Wingdings</vt:lpstr>
      <vt:lpstr>Office Theme</vt:lpstr>
      <vt:lpstr>CorelDRAW</vt:lpstr>
      <vt:lpstr>Picture</vt:lpstr>
      <vt:lpstr>Electrophysiology Part 1:  Ion Channels</vt:lpstr>
      <vt:lpstr>PowerPoint Presentation</vt:lpstr>
      <vt:lpstr>PowerPoint Presentation</vt:lpstr>
      <vt:lpstr>PowerPoint Presentation</vt:lpstr>
      <vt:lpstr>PowerPoint Presentation</vt:lpstr>
      <vt:lpstr>Active vs Passive Neuronal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ion channels?</vt:lpstr>
      <vt:lpstr>PowerPoint Presentation</vt:lpstr>
      <vt:lpstr>PowerPoint Presentation</vt:lpstr>
      <vt:lpstr>PowerPoint Presentation</vt:lpstr>
      <vt:lpstr>PowerPoint Presentation</vt:lpstr>
      <vt:lpstr>Types of Ion Channels</vt:lpstr>
      <vt:lpstr>PowerPoint Presentation</vt:lpstr>
      <vt:lpstr>PowerPoint Presentation</vt:lpstr>
      <vt:lpstr>PowerPoint Presentation</vt:lpstr>
      <vt:lpstr>Water analogy for understanding electrical circuits</vt:lpstr>
      <vt:lpstr>PowerPoint Presentation</vt:lpstr>
      <vt:lpstr>Ohm’s Law  V = I*R  or  I = g*V</vt:lpstr>
      <vt:lpstr>How do we measure these electrical aspects in neurons and muscles?</vt:lpstr>
      <vt:lpstr>Channel behavior during patch clamp recordings</vt:lpstr>
      <vt:lpstr>PowerPoint Presentation</vt:lpstr>
      <vt:lpstr>Example of a rectifying channel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channels in glial cells are permeable to potassium only</vt:lpstr>
      <vt:lpstr>PowerPoint Presentation</vt:lpstr>
      <vt:lpstr>Calculation of the Equilibrium Potential: with the Nernst Equation</vt:lpstr>
      <vt:lpstr>Resting membrane potential in neurons</vt:lpstr>
      <vt:lpstr>PowerPoint Presentation</vt:lpstr>
      <vt:lpstr>Contributions of different ions to the resting membrane potential (RMP) can be quantified by the Goldman Equation</vt:lpstr>
      <vt:lpstr>Experimentally Determined Permeability Ratios:</vt:lpstr>
      <vt:lpstr>PowerPoint Presentation</vt:lpstr>
      <vt:lpstr>PowerPoint Presentation</vt:lpstr>
      <vt:lpstr>PowerPoint Presentation</vt:lpstr>
      <vt:lpstr>PowerPoint Presentation</vt:lpstr>
      <vt:lpstr>Equivalent Circuits provide a quantitative description</vt:lpstr>
      <vt:lpstr>Using the equivalent circuit model to calculate RMP  (Kandel Box 6-2)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kmjacobs</dc:creator>
  <cp:lastModifiedBy>Kimberle Jacobs</cp:lastModifiedBy>
  <cp:revision>373</cp:revision>
  <dcterms:created xsi:type="dcterms:W3CDTF">2016-08-21T20:29:19Z</dcterms:created>
  <dcterms:modified xsi:type="dcterms:W3CDTF">2021-10-13T20:59:33Z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8bc0267c-3a27-43c5-bdb1-83a2f0488194</vt:lpwstr>
  </property>
  <property fmtid="{D5CDD505-2E9C-101B-9397-08002B2CF9AE}" pid="3" name="SlidoAppVersion">
    <vt:lpwstr>0.12.13.1002</vt:lpwstr>
  </property>
</Properties>
</file>